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4"/>
  </p:sldMasterIdLst>
  <p:notesMasterIdLst>
    <p:notesMasterId r:id="rId31"/>
  </p:notesMasterIdLst>
  <p:sldIdLst>
    <p:sldId id="257" r:id="rId5"/>
    <p:sldId id="349" r:id="rId6"/>
    <p:sldId id="352" r:id="rId7"/>
    <p:sldId id="359" r:id="rId8"/>
    <p:sldId id="390" r:id="rId9"/>
    <p:sldId id="355" r:id="rId10"/>
    <p:sldId id="399" r:id="rId11"/>
    <p:sldId id="370" r:id="rId12"/>
    <p:sldId id="367" r:id="rId13"/>
    <p:sldId id="353" r:id="rId14"/>
    <p:sldId id="362" r:id="rId15"/>
    <p:sldId id="350" r:id="rId16"/>
    <p:sldId id="360" r:id="rId17"/>
    <p:sldId id="361" r:id="rId18"/>
    <p:sldId id="375" r:id="rId19"/>
    <p:sldId id="396" r:id="rId20"/>
    <p:sldId id="395" r:id="rId21"/>
    <p:sldId id="380" r:id="rId22"/>
    <p:sldId id="382" r:id="rId23"/>
    <p:sldId id="381" r:id="rId24"/>
    <p:sldId id="387" r:id="rId25"/>
    <p:sldId id="398" r:id="rId26"/>
    <p:sldId id="388" r:id="rId27"/>
    <p:sldId id="389" r:id="rId28"/>
    <p:sldId id="347" r:id="rId29"/>
    <p:sldId id="351" r:id="rId30"/>
  </p:sldIdLst>
  <p:sldSz cx="9144000" cy="5143500" type="screen16x9"/>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0D8676D-C294-DA75-C774-BE5BD5189B2F}" name="Marius Gnoth" initials="MG" userId="d862af3ac8eb7932"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8" clrIdx="0"/>
  <p:cmAuthor id="2" name="Reusswig, Soryna" initials="RS" lastIdx="5"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A71"/>
    <a:srgbClr val="FF0000"/>
    <a:srgbClr val="6ED1FF"/>
    <a:srgbClr val="0000FF"/>
    <a:srgbClr val="999999"/>
    <a:srgbClr val="E0E0E0"/>
    <a:srgbClr val="F40000"/>
    <a:srgbClr val="1B4E9C"/>
    <a:srgbClr val="DF1A35"/>
    <a:srgbClr val="FF4B4B"/>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Helle Formatvorlage 3 - Akz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Helle Formatvorlage 1 - Akz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ittlere Formatvorlage 1 - Akz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22" autoAdjust="0"/>
    <p:restoredTop sz="92944" autoAdjust="0"/>
  </p:normalViewPr>
  <p:slideViewPr>
    <p:cSldViewPr snapToGrid="0" snapToObjects="1">
      <p:cViewPr>
        <p:scale>
          <a:sx n="91" d="100"/>
          <a:sy n="91" d="100"/>
        </p:scale>
        <p:origin x="744" y="56"/>
      </p:cViewPr>
      <p:guideLst>
        <p:guide orient="horz" pos="1620"/>
        <p:guide pos="2880"/>
      </p:guideLst>
    </p:cSldViewPr>
  </p:slideViewPr>
  <p:outlineViewPr>
    <p:cViewPr>
      <p:scale>
        <a:sx n="33" d="100"/>
        <a:sy n="33" d="100"/>
      </p:scale>
      <p:origin x="0" y="0"/>
    </p:cViewPr>
  </p:outlineViewPr>
  <p:notesTextViewPr>
    <p:cViewPr>
      <p:scale>
        <a:sx n="300" d="100"/>
        <a:sy n="300" d="100"/>
      </p:scale>
      <p:origin x="0" y="0"/>
    </p:cViewPr>
  </p:notesTextViewPr>
  <p:sorterViewPr>
    <p:cViewPr>
      <p:scale>
        <a:sx n="66" d="100"/>
        <a:sy n="66" d="100"/>
      </p:scale>
      <p:origin x="0" y="0"/>
    </p:cViewPr>
  </p:sorterViewPr>
  <p:notesViewPr>
    <p:cSldViewPr snapToGrid="0" snapToObjects="1">
      <p:cViewPr varScale="1">
        <p:scale>
          <a:sx n="56" d="100"/>
          <a:sy n="56" d="100"/>
        </p:scale>
        <p:origin x="1732" y="5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Users/chengyu/Documents/supplementary%20data.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Users/chengyu/Documents/supplementary%20data.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Users/chengyu/Documents/supplementary%20data.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Users/chengyu/Documents/supplementary%20data.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dPt>
            <c:idx val="0"/>
            <c:bubble3D val="0"/>
            <c:spPr>
              <a:solidFill>
                <a:schemeClr val="accent1"/>
              </a:solidFill>
              <a:ln w="19050">
                <a:solidFill>
                  <a:schemeClr val="lt1"/>
                </a:solidFill>
              </a:ln>
              <a:effectLst/>
            </c:spPr>
          </c:dPt>
          <c:dPt>
            <c:idx val="1"/>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2-B13D-4F55-9925-BCD2DF239FAD}"/>
              </c:ext>
            </c:extLst>
          </c:dPt>
          <c:dPt>
            <c:idx val="2"/>
            <c:bubble3D val="0"/>
            <c:spPr>
              <a:solidFill>
                <a:schemeClr val="accent5">
                  <a:lumMod val="60000"/>
                  <a:lumOff val="40000"/>
                </a:schemeClr>
              </a:solidFill>
              <a:ln w="19050">
                <a:solidFill>
                  <a:schemeClr val="lt1"/>
                </a:solidFill>
              </a:ln>
              <a:effectLst/>
            </c:spPr>
            <c:extLst>
              <c:ext xmlns:c16="http://schemas.microsoft.com/office/drawing/2014/chart" uri="{C3380CC4-5D6E-409C-BE32-E72D297353CC}">
                <c16:uniqueId val="{00000004-B13D-4F55-9925-BCD2DF239FAD}"/>
              </c:ext>
            </c:extLst>
          </c:dPt>
          <c:dPt>
            <c:idx val="3"/>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3-B13D-4F55-9925-BCD2DF239FAD}"/>
              </c:ext>
            </c:extLst>
          </c:dPt>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solidFill>
                    <a:latin typeface="+mn-lt"/>
                    <a:ea typeface="+mn-ea"/>
                    <a:cs typeface="+mn-cs"/>
                  </a:defRPr>
                </a:pPr>
                <a:endParaRPr lang="de-DE"/>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Tabelle1!$A$2:$A$5</c:f>
              <c:strCache>
                <c:ptCount val="4"/>
                <c:pt idx="0">
                  <c:v>NA</c:v>
                </c:pt>
                <c:pt idx="1">
                  <c:v>LatAm</c:v>
                </c:pt>
                <c:pt idx="2">
                  <c:v>APAC</c:v>
                </c:pt>
                <c:pt idx="3">
                  <c:v>Europe + AMESA</c:v>
                </c:pt>
              </c:strCache>
            </c:strRef>
          </c:cat>
          <c:val>
            <c:numRef>
              <c:f>Tabelle1!$B$2:$B$5</c:f>
              <c:numCache>
                <c:formatCode>General</c:formatCode>
                <c:ptCount val="4"/>
                <c:pt idx="0">
                  <c:v>61</c:v>
                </c:pt>
                <c:pt idx="1">
                  <c:v>11</c:v>
                </c:pt>
                <c:pt idx="2">
                  <c:v>6</c:v>
                </c:pt>
                <c:pt idx="3">
                  <c:v>22</c:v>
                </c:pt>
              </c:numCache>
            </c:numRef>
          </c:val>
          <c:extLst>
            <c:ext xmlns:c16="http://schemas.microsoft.com/office/drawing/2014/chart" uri="{C3380CC4-5D6E-409C-BE32-E72D297353CC}">
              <c16:uniqueId val="{00000000-B13D-4F55-9925-BCD2DF239FAD}"/>
            </c:ext>
          </c:extLst>
        </c:ser>
        <c:dLbls>
          <c:showLegendKey val="0"/>
          <c:showVal val="1"/>
          <c:showCatName val="0"/>
          <c:showSerName val="0"/>
          <c:showPercent val="0"/>
          <c:showBubbleSize val="0"/>
          <c:showLeaderLines val="1"/>
        </c:dLbls>
        <c:firstSliceAng val="348"/>
        <c:holeSize val="50"/>
      </c:doughnutChart>
      <c:spPr>
        <a:noFill/>
        <a:ln>
          <a:noFill/>
        </a:ln>
        <a:effectLst/>
      </c:spPr>
    </c:plotArea>
    <c:legend>
      <c:legendPos val="r"/>
      <c:layout>
        <c:manualLayout>
          <c:xMode val="edge"/>
          <c:yMode val="edge"/>
          <c:x val="0.75882827547725529"/>
          <c:y val="6.4919002630038719E-2"/>
          <c:w val="0.22010231658416787"/>
          <c:h val="0.73944913966239723"/>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Spalte1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E8E4-40E9-A3D3-151246D9D039}"/>
              </c:ext>
            </c:extLst>
          </c:dPt>
          <c:dPt>
            <c:idx val="1"/>
            <c:bubble3D val="0"/>
            <c:spPr>
              <a:solidFill>
                <a:schemeClr val="bg1">
                  <a:lumMod val="65000"/>
                </a:schemeClr>
              </a:solidFill>
              <a:ln w="19050">
                <a:solidFill>
                  <a:schemeClr val="lt1"/>
                </a:solidFill>
              </a:ln>
              <a:effectLst/>
            </c:spPr>
            <c:extLst>
              <c:ext xmlns:c16="http://schemas.microsoft.com/office/drawing/2014/chart" uri="{C3380CC4-5D6E-409C-BE32-E72D297353CC}">
                <c16:uniqueId val="{00000002-B13D-4F55-9925-BCD2DF239FAD}"/>
              </c:ext>
            </c:extLst>
          </c:dPt>
          <c:dPt>
            <c:idx val="2"/>
            <c:bubble3D val="0"/>
            <c:spPr>
              <a:solidFill>
                <a:schemeClr val="accent5">
                  <a:lumMod val="60000"/>
                  <a:lumOff val="40000"/>
                </a:schemeClr>
              </a:solidFill>
              <a:ln w="19050">
                <a:solidFill>
                  <a:schemeClr val="lt1"/>
                </a:solidFill>
              </a:ln>
              <a:effectLst/>
            </c:spPr>
            <c:extLst>
              <c:ext xmlns:c16="http://schemas.microsoft.com/office/drawing/2014/chart" uri="{C3380CC4-5D6E-409C-BE32-E72D297353CC}">
                <c16:uniqueId val="{00000005-E8E4-40E9-A3D3-151246D9D039}"/>
              </c:ext>
            </c:extLst>
          </c:dPt>
          <c:dPt>
            <c:idx val="3"/>
            <c:bubble3D val="0"/>
            <c:spPr>
              <a:solidFill>
                <a:srgbClr val="1B4E9C"/>
              </a:solidFill>
              <a:ln w="19050">
                <a:solidFill>
                  <a:schemeClr val="lt1"/>
                </a:solidFill>
              </a:ln>
              <a:effectLst/>
            </c:spPr>
            <c:extLst>
              <c:ext xmlns:c16="http://schemas.microsoft.com/office/drawing/2014/chart" uri="{C3380CC4-5D6E-409C-BE32-E72D297353CC}">
                <c16:uniqueId val="{00000003-B13D-4F55-9925-BCD2DF239FAD}"/>
              </c:ext>
            </c:extLst>
          </c:dPt>
          <c:dPt>
            <c:idx val="4"/>
            <c:bubble3D val="0"/>
            <c:spPr>
              <a:pattFill prst="pct20">
                <a:fgClr>
                  <a:schemeClr val="accent1"/>
                </a:fgClr>
                <a:bgClr>
                  <a:schemeClr val="bg1"/>
                </a:bgClr>
              </a:pattFill>
              <a:ln w="19050">
                <a:solidFill>
                  <a:schemeClr val="lt1"/>
                </a:solidFill>
              </a:ln>
              <a:effectLst/>
            </c:spPr>
            <c:extLst>
              <c:ext xmlns:c16="http://schemas.microsoft.com/office/drawing/2014/chart" uri="{C3380CC4-5D6E-409C-BE32-E72D297353CC}">
                <c16:uniqueId val="{00000009-E8E4-40E9-A3D3-151246D9D039}"/>
              </c:ext>
            </c:extLst>
          </c:dPt>
          <c:dPt>
            <c:idx val="5"/>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0B-E8E4-40E9-A3D3-151246D9D039}"/>
              </c:ext>
            </c:extLst>
          </c:dPt>
          <c:dPt>
            <c:idx val="6"/>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01-B13D-4F55-9925-BCD2DF239FAD}"/>
              </c:ext>
            </c:extLst>
          </c:dPt>
          <c:dLbls>
            <c:dLbl>
              <c:idx val="4"/>
              <c:tx>
                <c:rich>
                  <a:bodyPr rot="0" spcFirstLastPara="1" vertOverflow="ellipsis" vert="horz" wrap="square" lIns="38100" tIns="19050" rIns="38100" bIns="19050" anchor="ctr" anchorCtr="1">
                    <a:spAutoFit/>
                  </a:bodyPr>
                  <a:lstStyle/>
                  <a:p>
                    <a:pPr>
                      <a:defRPr sz="1800" b="1" i="0" u="none" strike="noStrike" kern="1200" baseline="0">
                        <a:solidFill>
                          <a:schemeClr val="tx1">
                            <a:lumMod val="85000"/>
                            <a:lumOff val="15000"/>
                          </a:schemeClr>
                        </a:solidFill>
                        <a:latin typeface="+mn-lt"/>
                        <a:ea typeface="+mn-ea"/>
                        <a:cs typeface="+mn-cs"/>
                      </a:defRPr>
                    </a:pPr>
                    <a:r>
                      <a:rPr lang="en-US" dirty="0"/>
                      <a:t>*</a:t>
                    </a:r>
                    <a:fld id="{D702BB7D-BB90-4CE6-B7E7-C0C06AE07F99}" type="VALUE">
                      <a:rPr lang="en-US" smtClean="0"/>
                      <a:pPr>
                        <a:defRPr sz="1800" b="1">
                          <a:solidFill>
                            <a:schemeClr val="tx1">
                              <a:lumMod val="85000"/>
                              <a:lumOff val="15000"/>
                            </a:schemeClr>
                          </a:solidFill>
                        </a:defRPr>
                      </a:pPr>
                      <a:t>[WERT]</a:t>
                    </a:fld>
                    <a:endParaRPr lang="en-US" dirty="0"/>
                  </a:p>
                </c:rich>
              </c:tx>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tx1">
                          <a:lumMod val="85000"/>
                          <a:lumOff val="15000"/>
                        </a:schemeClr>
                      </a:solidFill>
                      <a:latin typeface="+mn-lt"/>
                      <a:ea typeface="+mn-ea"/>
                      <a:cs typeface="+mn-cs"/>
                    </a:defRPr>
                  </a:pPr>
                  <a:endParaRPr lang="de-DE"/>
                </a:p>
              </c:txP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E8E4-40E9-A3D3-151246D9D039}"/>
                </c:ext>
              </c:extLst>
            </c:dLbl>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solidFill>
                    <a:latin typeface="+mn-lt"/>
                    <a:ea typeface="+mn-ea"/>
                    <a:cs typeface="+mn-cs"/>
                  </a:defRPr>
                </a:pPr>
                <a:endParaRPr lang="de-DE"/>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Tabelle1!$A$2:$A$6</c:f>
              <c:strCache>
                <c:ptCount val="5"/>
                <c:pt idx="0">
                  <c:v>NA</c:v>
                </c:pt>
                <c:pt idx="1">
                  <c:v>LatAm</c:v>
                </c:pt>
                <c:pt idx="2">
                  <c:v>APAC</c:v>
                </c:pt>
                <c:pt idx="3">
                  <c:v>Europe &amp; AMESA</c:v>
                </c:pt>
                <c:pt idx="4">
                  <c:v>Investments, Ventures &amp; Corporate</c:v>
                </c:pt>
              </c:strCache>
            </c:strRef>
          </c:cat>
          <c:val>
            <c:numRef>
              <c:f>Tabelle1!$B$2:$B$6</c:f>
              <c:numCache>
                <c:formatCode>General</c:formatCode>
                <c:ptCount val="5"/>
                <c:pt idx="0">
                  <c:v>36.5</c:v>
                </c:pt>
                <c:pt idx="1">
                  <c:v>11.4</c:v>
                </c:pt>
                <c:pt idx="2">
                  <c:v>11</c:v>
                </c:pt>
                <c:pt idx="3">
                  <c:v>16</c:v>
                </c:pt>
                <c:pt idx="4">
                  <c:v>25.1</c:v>
                </c:pt>
              </c:numCache>
            </c:numRef>
          </c:val>
          <c:extLst>
            <c:ext xmlns:c16="http://schemas.microsoft.com/office/drawing/2014/chart" uri="{C3380CC4-5D6E-409C-BE32-E72D297353CC}">
              <c16:uniqueId val="{00000000-B13D-4F55-9925-BCD2DF239FAD}"/>
            </c:ext>
          </c:extLst>
        </c:ser>
        <c:dLbls>
          <c:showLegendKey val="0"/>
          <c:showVal val="1"/>
          <c:showCatName val="0"/>
          <c:showSerName val="0"/>
          <c:showPercent val="0"/>
          <c:showBubbleSize val="0"/>
          <c:showLeaderLines val="1"/>
        </c:dLbls>
        <c:firstSliceAng val="348"/>
        <c:holeSize val="50"/>
      </c:doughnutChart>
      <c:spPr>
        <a:noFill/>
        <a:ln>
          <a:noFill/>
        </a:ln>
        <a:effectLst/>
      </c:spPr>
    </c:plotArea>
    <c:legend>
      <c:legendPos val="r"/>
      <c:layout>
        <c:manualLayout>
          <c:xMode val="edge"/>
          <c:yMode val="edge"/>
          <c:x val="0.68487403828024962"/>
          <c:y val="8.7141903385016942E-2"/>
          <c:w val="0.29405651309967429"/>
          <c:h val="0.9128580966149828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en-US" sz="1200" b="0" i="0" u="none" strike="noStrike" kern="1200" spc="0" baseline="0">
                <a:solidFill>
                  <a:schemeClr val="tx1">
                    <a:lumMod val="65000"/>
                    <a:lumOff val="35000"/>
                  </a:schemeClr>
                </a:solidFill>
                <a:latin typeface="+mn-lt"/>
                <a:ea typeface="+mn-ea"/>
                <a:cs typeface="+mn-cs"/>
              </a:defRPr>
            </a:pPr>
            <a:r>
              <a:rPr lang="en-US" sz="1200" b="1" dirty="0"/>
              <a:t>Goodwill</a:t>
            </a:r>
            <a:r>
              <a:rPr lang="en-US" sz="1200" dirty="0"/>
              <a:t> and </a:t>
            </a:r>
            <a:r>
              <a:rPr lang="en-US" sz="1200" b="1" dirty="0"/>
              <a:t>Trademarks</a:t>
            </a:r>
            <a:r>
              <a:rPr lang="en-US" sz="1200" dirty="0"/>
              <a:t> </a:t>
            </a:r>
          </a:p>
          <a:p>
            <a:pPr defTabSz="914400">
              <a:defRPr sz="1200"/>
            </a:pPr>
            <a:r>
              <a:rPr lang="en-US" sz="1200" dirty="0"/>
              <a:t>to Assets in MUSD</a:t>
            </a:r>
          </a:p>
        </c:rich>
      </c:tx>
      <c:layout>
        <c:manualLayout>
          <c:xMode val="edge"/>
          <c:yMode val="edge"/>
          <c:x val="0.24556232819044332"/>
          <c:y val="2.1714117888605316E-2"/>
        </c:manualLayout>
      </c:layout>
      <c:overlay val="0"/>
      <c:spPr>
        <a:noFill/>
        <a:ln>
          <a:noFill/>
        </a:ln>
        <a:effectLst/>
      </c:spPr>
      <c:txPr>
        <a:bodyPr rot="0" spcFirstLastPara="0" vertOverflow="ellipsis" vert="horz" wrap="square" anchor="ctr" anchorCtr="1"/>
        <a:lstStyle/>
        <a:p>
          <a:pPr defTabSz="914400">
            <a:defRPr lang="en-US" sz="1200" b="0"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manualLayout>
          <c:layoutTarget val="inner"/>
          <c:xMode val="edge"/>
          <c:yMode val="edge"/>
          <c:x val="8.8190471943746906E-2"/>
          <c:y val="0.12950031710616899"/>
          <c:w val="0.81966915930206197"/>
          <c:h val="0.73679706601466999"/>
        </c:manualLayout>
      </c:layout>
      <c:barChart>
        <c:barDir val="col"/>
        <c:grouping val="stacked"/>
        <c:varyColors val="0"/>
        <c:ser>
          <c:idx val="0"/>
          <c:order val="0"/>
          <c:tx>
            <c:strRef>
              <c:f>'[supplementary data.xlsx]Sheet2'!$B$5</c:f>
              <c:strCache>
                <c:ptCount val="1"/>
                <c:pt idx="0">
                  <c:v>Goodwill</c:v>
                </c:pt>
              </c:strCache>
            </c:strRef>
          </c:tx>
          <c:spPr>
            <a:solidFill>
              <a:schemeClr val="tx1">
                <a:lumMod val="85000"/>
                <a:lumOff val="15000"/>
              </a:schemeClr>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en-US" sz="800" b="1" i="0" u="none" strike="noStrike" kern="1200" baseline="0">
                    <a:solidFill>
                      <a:schemeClr val="bg1"/>
                    </a:solidFill>
                    <a:latin typeface="+mn-lt"/>
                    <a:ea typeface="+mn-ea"/>
                    <a:cs typeface="+mn-cs"/>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'[supplementary data.xlsx]Sheet2'!$C$4:$D$4</c:f>
              <c:strCache>
                <c:ptCount val="2"/>
                <c:pt idx="0">
                  <c:v>Coca Cola</c:v>
                </c:pt>
                <c:pt idx="1">
                  <c:v>Pepsi</c:v>
                </c:pt>
              </c:strCache>
            </c:strRef>
          </c:cat>
          <c:val>
            <c:numRef>
              <c:f>'[supplementary data.xlsx]Sheet2'!$C$5:$D$5</c:f>
              <c:numCache>
                <c:formatCode>#,##0_ </c:formatCode>
                <c:ptCount val="2"/>
                <c:pt idx="0">
                  <c:v>18782</c:v>
                </c:pt>
                <c:pt idx="1">
                  <c:v>18202</c:v>
                </c:pt>
              </c:numCache>
            </c:numRef>
          </c:val>
          <c:extLst>
            <c:ext xmlns:c16="http://schemas.microsoft.com/office/drawing/2014/chart" uri="{C3380CC4-5D6E-409C-BE32-E72D297353CC}">
              <c16:uniqueId val="{00000000-9D38-44F5-9305-16F0BC4C256A}"/>
            </c:ext>
          </c:extLst>
        </c:ser>
        <c:ser>
          <c:idx val="1"/>
          <c:order val="1"/>
          <c:tx>
            <c:strRef>
              <c:f>'[supplementary data.xlsx]Sheet2'!$B$6</c:f>
              <c:strCache>
                <c:ptCount val="1"/>
                <c:pt idx="0">
                  <c:v>Trademarks</c:v>
                </c:pt>
              </c:strCache>
            </c:strRef>
          </c:tx>
          <c:spPr>
            <a:solidFill>
              <a:schemeClr val="bg2">
                <a:lumMod val="25000"/>
                <a:alpha val="57000"/>
              </a:schemeClr>
            </a:solidFill>
            <a:ln>
              <a:noFill/>
            </a:ln>
            <a:effectLst/>
          </c:spPr>
          <c:invertIfNegative val="0"/>
          <c:dLbls>
            <c:spPr>
              <a:noFill/>
              <a:ln>
                <a:noFill/>
              </a:ln>
              <a:effectLst/>
            </c:spPr>
            <c:txPr>
              <a:bodyPr rot="0" spcFirstLastPara="0" vertOverflow="ellipsis" vert="horz" wrap="square" lIns="38100" tIns="19050" rIns="38100" bIns="19050" anchor="ctr" anchorCtr="1"/>
              <a:lstStyle/>
              <a:p>
                <a:pPr>
                  <a:defRPr lang="en-US" sz="800" b="1" i="0" u="none" strike="noStrike" kern="1200" baseline="0">
                    <a:solidFill>
                      <a:schemeClr val="bg1"/>
                    </a:solidFill>
                    <a:latin typeface="+mn-lt"/>
                    <a:ea typeface="+mn-ea"/>
                    <a:cs typeface="+mn-cs"/>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'[supplementary data.xlsx]Sheet2'!$C$4:$D$4</c:f>
              <c:strCache>
                <c:ptCount val="2"/>
                <c:pt idx="0">
                  <c:v>Coca Cola</c:v>
                </c:pt>
                <c:pt idx="1">
                  <c:v>Pepsi</c:v>
                </c:pt>
              </c:strCache>
            </c:strRef>
          </c:cat>
          <c:val>
            <c:numRef>
              <c:f>'[supplementary data.xlsx]Sheet2'!$C$6:$D$6</c:f>
              <c:numCache>
                <c:formatCode>#,##0_ </c:formatCode>
                <c:ptCount val="2"/>
                <c:pt idx="0">
                  <c:v>14214</c:v>
                </c:pt>
                <c:pt idx="1">
                  <c:v>14309</c:v>
                </c:pt>
              </c:numCache>
            </c:numRef>
          </c:val>
          <c:extLst>
            <c:ext xmlns:c16="http://schemas.microsoft.com/office/drawing/2014/chart" uri="{C3380CC4-5D6E-409C-BE32-E72D297353CC}">
              <c16:uniqueId val="{00000001-9D38-44F5-9305-16F0BC4C256A}"/>
            </c:ext>
          </c:extLst>
        </c:ser>
        <c:dLbls>
          <c:showLegendKey val="0"/>
          <c:showVal val="0"/>
          <c:showCatName val="0"/>
          <c:showSerName val="0"/>
          <c:showPercent val="0"/>
          <c:showBubbleSize val="0"/>
        </c:dLbls>
        <c:gapWidth val="150"/>
        <c:overlap val="100"/>
        <c:axId val="830387169"/>
        <c:axId val="709012086"/>
      </c:barChart>
      <c:barChart>
        <c:barDir val="col"/>
        <c:grouping val="clustered"/>
        <c:varyColors val="0"/>
        <c:ser>
          <c:idx val="2"/>
          <c:order val="2"/>
          <c:tx>
            <c:strRef>
              <c:f>'[supplementary data.xlsx]Sheet2'!$B$7</c:f>
              <c:strCache>
                <c:ptCount val="1"/>
                <c:pt idx="0">
                  <c:v>Total Non-current Assets</c:v>
                </c:pt>
              </c:strCache>
            </c:strRef>
          </c:tx>
          <c:spPr>
            <a:solidFill>
              <a:schemeClr val="bg1">
                <a:alpha val="32000"/>
              </a:schemeClr>
            </a:solidFill>
            <a:ln>
              <a:noFill/>
            </a:ln>
            <a:effectLst/>
          </c:spPr>
          <c:invertIfNegative val="0"/>
          <c:dPt>
            <c:idx val="0"/>
            <c:invertIfNegative val="0"/>
            <c:bubble3D val="0"/>
            <c:spPr>
              <a:solidFill>
                <a:srgbClr val="C00000">
                  <a:alpha val="32000"/>
                </a:srgbClr>
              </a:solidFill>
              <a:ln>
                <a:noFill/>
              </a:ln>
              <a:effectLst/>
            </c:spPr>
            <c:extLst>
              <c:ext xmlns:c16="http://schemas.microsoft.com/office/drawing/2014/chart" uri="{C3380CC4-5D6E-409C-BE32-E72D297353CC}">
                <c16:uniqueId val="{00000003-9D38-44F5-9305-16F0BC4C256A}"/>
              </c:ext>
            </c:extLst>
          </c:dPt>
          <c:dPt>
            <c:idx val="1"/>
            <c:invertIfNegative val="0"/>
            <c:bubble3D val="0"/>
            <c:spPr>
              <a:solidFill>
                <a:srgbClr val="0070C0">
                  <a:alpha val="32000"/>
                </a:srgbClr>
              </a:solidFill>
              <a:ln>
                <a:noFill/>
              </a:ln>
              <a:effectLst/>
            </c:spPr>
            <c:extLst>
              <c:ext xmlns:c16="http://schemas.microsoft.com/office/drawing/2014/chart" uri="{C3380CC4-5D6E-409C-BE32-E72D297353CC}">
                <c16:uniqueId val="{00000005-9D38-44F5-9305-16F0BC4C256A}"/>
              </c:ext>
            </c:extLst>
          </c:dPt>
          <c:dLbls>
            <c:spPr>
              <a:noFill/>
              <a:ln>
                <a:noFill/>
              </a:ln>
              <a:effectLst/>
            </c:spPr>
            <c:txPr>
              <a:bodyPr rot="0" spcFirstLastPara="0" vertOverflow="ellipsis" vert="horz" wrap="square" lIns="38100" tIns="19050" rIns="38100" bIns="19050" anchor="ctr" anchorCtr="1"/>
              <a:lstStyle/>
              <a:p>
                <a:pPr>
                  <a:defRPr lang="en-US" sz="800" b="1" i="0" u="none" strike="noStrike" kern="1200" baseline="0">
                    <a:solidFill>
                      <a:schemeClr val="tx1">
                        <a:lumMod val="75000"/>
                        <a:lumOff val="25000"/>
                      </a:schemeClr>
                    </a:solidFill>
                    <a:latin typeface="+mn-lt"/>
                    <a:ea typeface="+mn-ea"/>
                    <a:cs typeface="+mn-cs"/>
                  </a:defRPr>
                </a:pPr>
                <a:endParaRPr lang="de-DE"/>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'[supplementary data.xlsx]Sheet2'!$C$4:$D$4</c:f>
              <c:strCache>
                <c:ptCount val="2"/>
                <c:pt idx="0">
                  <c:v>Coca Cola</c:v>
                </c:pt>
                <c:pt idx="1">
                  <c:v>Pepsi</c:v>
                </c:pt>
              </c:strCache>
            </c:strRef>
          </c:cat>
          <c:val>
            <c:numRef>
              <c:f>'[supplementary data.xlsx]Sheet2'!$C$7:$D$7</c:f>
              <c:numCache>
                <c:formatCode>#,##0_ </c:formatCode>
                <c:ptCount val="2"/>
                <c:pt idx="0">
                  <c:v>92763</c:v>
                </c:pt>
                <c:pt idx="1">
                  <c:v>92187</c:v>
                </c:pt>
              </c:numCache>
            </c:numRef>
          </c:val>
          <c:extLst>
            <c:ext xmlns:c16="http://schemas.microsoft.com/office/drawing/2014/chart" uri="{C3380CC4-5D6E-409C-BE32-E72D297353CC}">
              <c16:uniqueId val="{00000006-9D38-44F5-9305-16F0BC4C256A}"/>
            </c:ext>
          </c:extLst>
        </c:ser>
        <c:dLbls>
          <c:showLegendKey val="0"/>
          <c:showVal val="1"/>
          <c:showCatName val="0"/>
          <c:showSerName val="0"/>
          <c:showPercent val="0"/>
          <c:showBubbleSize val="0"/>
        </c:dLbls>
        <c:gapWidth val="150"/>
        <c:axId val="509841342"/>
        <c:axId val="583929028"/>
      </c:barChart>
      <c:catAx>
        <c:axId val="830387169"/>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en-US" sz="800" b="1" i="0" u="none" strike="noStrike" kern="1200" baseline="0">
                <a:solidFill>
                  <a:schemeClr val="tx1">
                    <a:lumMod val="65000"/>
                    <a:lumOff val="35000"/>
                  </a:schemeClr>
                </a:solidFill>
                <a:latin typeface="+mn-lt"/>
                <a:ea typeface="+mn-ea"/>
                <a:cs typeface="+mn-cs"/>
              </a:defRPr>
            </a:pPr>
            <a:endParaRPr lang="de-DE"/>
          </a:p>
        </c:txPr>
        <c:crossAx val="709012086"/>
        <c:crosses val="autoZero"/>
        <c:auto val="1"/>
        <c:lblAlgn val="ctr"/>
        <c:lblOffset val="100"/>
        <c:noMultiLvlLbl val="0"/>
      </c:catAx>
      <c:valAx>
        <c:axId val="709012086"/>
        <c:scaling>
          <c:orientation val="minMax"/>
        </c:scaling>
        <c:delete val="1"/>
        <c:axPos val="l"/>
        <c:numFmt formatCode="#,##0_ " sourceLinked="1"/>
        <c:majorTickMark val="none"/>
        <c:minorTickMark val="none"/>
        <c:tickLblPos val="nextTo"/>
        <c:crossAx val="830387169"/>
        <c:crosses val="autoZero"/>
        <c:crossBetween val="between"/>
      </c:valAx>
      <c:catAx>
        <c:axId val="509841342"/>
        <c:scaling>
          <c:orientation val="minMax"/>
        </c:scaling>
        <c:delete val="1"/>
        <c:axPos val="b"/>
        <c:numFmt formatCode="General" sourceLinked="1"/>
        <c:majorTickMark val="none"/>
        <c:minorTickMark val="none"/>
        <c:tickLblPos val="nextTo"/>
        <c:crossAx val="583929028"/>
        <c:crosses val="autoZero"/>
        <c:auto val="1"/>
        <c:lblAlgn val="ctr"/>
        <c:lblOffset val="100"/>
        <c:noMultiLvlLbl val="0"/>
      </c:catAx>
      <c:valAx>
        <c:axId val="583929028"/>
        <c:scaling>
          <c:orientation val="minMax"/>
        </c:scaling>
        <c:delete val="1"/>
        <c:axPos val="r"/>
        <c:numFmt formatCode="#,##0_ " sourceLinked="1"/>
        <c:majorTickMark val="none"/>
        <c:minorTickMark val="none"/>
        <c:tickLblPos val="nextTo"/>
        <c:crossAx val="509841342"/>
        <c:crosses val="max"/>
        <c:crossBetween val="between"/>
      </c:valAx>
      <c:spPr>
        <a:noFill/>
        <a:ln>
          <a:noFill/>
        </a:ln>
        <a:effectLst/>
      </c:spPr>
    </c:plotArea>
    <c:legend>
      <c:legendPos val="b"/>
      <c:legendEntry>
        <c:idx val="0"/>
        <c:txPr>
          <a:bodyPr rot="0" spcFirstLastPara="0" vertOverflow="ellipsis" vert="horz" wrap="square" anchor="ctr" anchorCtr="1"/>
          <a:lstStyle/>
          <a:p>
            <a:pPr>
              <a:defRPr lang="en-US" sz="8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0" vertOverflow="ellipsis" vert="horz" wrap="square" anchor="ctr" anchorCtr="1"/>
          <a:lstStyle/>
          <a:p>
            <a:pPr>
              <a:defRPr lang="en-US" sz="8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0" vertOverflow="ellipsis" vert="horz" wrap="square" anchor="ctr" anchorCtr="1"/>
          <a:lstStyle/>
          <a:p>
            <a:pPr>
              <a:defRPr lang="en-US" sz="800" b="1" i="0" u="none" strike="noStrike" kern="1200" baseline="0">
                <a:solidFill>
                  <a:schemeClr val="tx1">
                    <a:lumMod val="65000"/>
                    <a:lumOff val="35000"/>
                  </a:schemeClr>
                </a:solidFill>
                <a:latin typeface="+mn-lt"/>
                <a:ea typeface="+mn-ea"/>
                <a:cs typeface="+mn-cs"/>
              </a:defRPr>
            </a:pPr>
            <a:endParaRPr lang="de-DE"/>
          </a:p>
        </c:txPr>
      </c:legendEntry>
      <c:overlay val="0"/>
      <c:spPr>
        <a:noFill/>
        <a:ln>
          <a:noFill/>
        </a:ln>
        <a:effectLst/>
      </c:spPr>
      <c:txPr>
        <a:bodyPr rot="0" spcFirstLastPara="0" vertOverflow="ellipsis" vert="horz" wrap="square" anchor="ctr" anchorCtr="1"/>
        <a:lstStyle/>
        <a:p>
          <a:pPr>
            <a:defRPr lang="en-US" sz="8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solidFill>
      <a:schemeClr val="bg1"/>
    </a:solidFill>
    <a:ln w="15875" cap="flat" cmpd="sng" algn="ctr">
      <a:solidFill>
        <a:schemeClr val="tx1">
          <a:lumMod val="15000"/>
          <a:lumOff val="85000"/>
        </a:schemeClr>
      </a:solidFill>
      <a:round/>
    </a:ln>
    <a:effectLst/>
  </c:spPr>
  <c:txPr>
    <a:bodyPr/>
    <a:lstStyle/>
    <a:p>
      <a:pPr>
        <a:defRPr lang="en-US" sz="800"/>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en-US" sz="720" b="1" i="0" u="none" strike="noStrike" kern="1200" spc="0" baseline="0">
                <a:solidFill>
                  <a:schemeClr val="tx1">
                    <a:lumMod val="65000"/>
                    <a:lumOff val="35000"/>
                  </a:schemeClr>
                </a:solidFill>
                <a:latin typeface="+mn-lt"/>
                <a:ea typeface="+mn-ea"/>
                <a:cs typeface="+mn-cs"/>
              </a:defRPr>
            </a:pPr>
            <a:r>
              <a:rPr lang="de-DE" sz="720" b="1"/>
              <a:t>Changes in Asset Items</a:t>
            </a:r>
          </a:p>
        </c:rich>
      </c:tx>
      <c:overlay val="0"/>
      <c:spPr>
        <a:noFill/>
        <a:ln>
          <a:noFill/>
        </a:ln>
        <a:effectLst/>
      </c:spPr>
      <c:txPr>
        <a:bodyPr rot="0" spcFirstLastPara="0" vertOverflow="ellipsis" vert="horz" wrap="square" anchor="ctr" anchorCtr="1"/>
        <a:lstStyle/>
        <a:p>
          <a:pPr defTabSz="914400">
            <a:defRPr lang="en-US" sz="720" b="1"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manualLayout>
          <c:layoutTarget val="inner"/>
          <c:xMode val="edge"/>
          <c:yMode val="edge"/>
          <c:x val="4.1598360655737701E-2"/>
          <c:y val="5.2392832841914302E-2"/>
          <c:w val="0.92807377049180295"/>
          <c:h val="0.88310274438648195"/>
        </c:manualLayout>
      </c:layout>
      <c:barChart>
        <c:barDir val="col"/>
        <c:grouping val="clustered"/>
        <c:varyColors val="0"/>
        <c:ser>
          <c:idx val="0"/>
          <c:order val="0"/>
          <c:tx>
            <c:strRef>
              <c:f>'[supplementary data.xlsx]Sheet1'!$C$94</c:f>
              <c:strCache>
                <c:ptCount val="1"/>
                <c:pt idx="0">
                  <c:v>2016</c:v>
                </c:pt>
              </c:strCache>
            </c:strRef>
          </c:tx>
          <c:spPr>
            <a:solidFill>
              <a:schemeClr val="bg1">
                <a:lumMod val="65000"/>
              </a:schemeClr>
            </a:solidFill>
            <a:ln>
              <a:noFill/>
            </a:ln>
            <a:effectLst/>
          </c:spPr>
          <c:invertIfNegative val="0"/>
          <c:dLbls>
            <c:dLbl>
              <c:idx val="3"/>
              <c:layout>
                <c:manualLayout>
                  <c:x val="-1.2137867857551801E-2"/>
                  <c:y val="2.0197007929864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F72-4E1D-94FA-AEFA4FA89BDB}"/>
                </c:ext>
              </c:extLst>
            </c:dLbl>
            <c:spPr>
              <a:noFill/>
              <a:ln>
                <a:noFill/>
              </a:ln>
              <a:effectLst/>
            </c:spPr>
            <c:txPr>
              <a:bodyPr rot="0" spcFirstLastPara="0" vertOverflow="ellipsis" vert="horz" wrap="square" lIns="38100" tIns="19050" rIns="38100" bIns="19050" anchor="ctr" anchorCtr="1"/>
              <a:lstStyle/>
              <a:p>
                <a:pPr>
                  <a:defRPr lang="en-US" sz="600" b="1"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'[supplementary data.xlsx]Sheet1'!$B$95:$B$100</c:f>
              <c:strCache>
                <c:ptCount val="4"/>
                <c:pt idx="0">
                  <c:v>Cash Equivalent</c:v>
                </c:pt>
                <c:pt idx="1">
                  <c:v>PPE</c:v>
                </c:pt>
                <c:pt idx="2">
                  <c:v>Trademarks</c:v>
                </c:pt>
                <c:pt idx="3">
                  <c:v>Goodwill</c:v>
                </c:pt>
              </c:strCache>
              <c:extLst/>
            </c:strRef>
          </c:cat>
          <c:val>
            <c:numRef>
              <c:f>Sheet1!$C$95:$C$100</c:f>
              <c:numCache>
                <c:formatCode>#,##0_ </c:formatCode>
                <c:ptCount val="4"/>
                <c:pt idx="0">
                  <c:v>8555</c:v>
                </c:pt>
                <c:pt idx="1">
                  <c:v>10635</c:v>
                </c:pt>
                <c:pt idx="2">
                  <c:v>6097</c:v>
                </c:pt>
                <c:pt idx="3">
                  <c:v>10629</c:v>
                </c:pt>
              </c:numCache>
              <c:extLst/>
            </c:numRef>
          </c:val>
          <c:extLst>
            <c:ext xmlns:c16="http://schemas.microsoft.com/office/drawing/2014/chart" uri="{C3380CC4-5D6E-409C-BE32-E72D297353CC}">
              <c16:uniqueId val="{00000001-8F72-4E1D-94FA-AEFA4FA89BDB}"/>
            </c:ext>
          </c:extLst>
        </c:ser>
        <c:ser>
          <c:idx val="1"/>
          <c:order val="1"/>
          <c:tx>
            <c:strRef>
              <c:f>'[supplementary data.xlsx]Sheet1'!$D$94</c:f>
              <c:strCache>
                <c:ptCount val="1"/>
                <c:pt idx="0">
                  <c:v>2022</c:v>
                </c:pt>
              </c:strCache>
            </c:strRef>
          </c:tx>
          <c:spPr>
            <a:solidFill>
              <a:schemeClr val="accent1">
                <a:lumMod val="50000"/>
              </a:schemeClr>
            </a:solidFill>
            <a:ln>
              <a:noFill/>
            </a:ln>
            <a:effectLst/>
          </c:spPr>
          <c:invertIfNegative val="0"/>
          <c:dLbls>
            <c:dLbl>
              <c:idx val="2"/>
              <c:dLblPos val="outEnd"/>
              <c:showLegendKey val="0"/>
              <c:showVal val="1"/>
              <c:showCatName val="0"/>
              <c:showSerName val="0"/>
              <c:showPercent val="0"/>
              <c:showBubbleSize val="0"/>
              <c:extLst>
                <c:ext xmlns:c15="http://schemas.microsoft.com/office/drawing/2012/chart" uri="{CE6537A1-D6FC-4f65-9D91-7224C49458BB}">
                  <c15:layout>
                    <c:manualLayout>
                      <c:w val="0.10832474521928299"/>
                      <c:h val="2.90338728516603E-2"/>
                    </c:manualLayout>
                  </c15:layout>
                </c:ext>
                <c:ext xmlns:c16="http://schemas.microsoft.com/office/drawing/2014/chart" uri="{C3380CC4-5D6E-409C-BE32-E72D297353CC}">
                  <c16:uniqueId val="{00000002-8F72-4E1D-94FA-AEFA4FA89BDB}"/>
                </c:ext>
              </c:extLst>
            </c:dLbl>
            <c:spPr>
              <a:noFill/>
              <a:ln>
                <a:noFill/>
              </a:ln>
              <a:effectLst/>
            </c:spPr>
            <c:txPr>
              <a:bodyPr rot="0" spcFirstLastPara="0" vertOverflow="ellipsis" vert="horz" wrap="square" lIns="38100" tIns="19050" rIns="38100" bIns="19050" anchor="ctr" anchorCtr="1"/>
              <a:lstStyle/>
              <a:p>
                <a:pPr>
                  <a:defRPr lang="en-US" sz="600" b="1"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'[supplementary data.xlsx]Sheet1'!$B$95:$B$100</c:f>
              <c:strCache>
                <c:ptCount val="4"/>
                <c:pt idx="0">
                  <c:v>Cash Equivalent</c:v>
                </c:pt>
                <c:pt idx="1">
                  <c:v>PPE</c:v>
                </c:pt>
                <c:pt idx="2">
                  <c:v>Trademarks</c:v>
                </c:pt>
                <c:pt idx="3">
                  <c:v>Goodwill</c:v>
                </c:pt>
              </c:strCache>
              <c:extLst/>
            </c:strRef>
          </c:cat>
          <c:val>
            <c:numRef>
              <c:f>Sheet1!$D$95:$D$100</c:f>
              <c:numCache>
                <c:formatCode>#,##0_ </c:formatCode>
                <c:ptCount val="4"/>
                <c:pt idx="0">
                  <c:v>9519</c:v>
                </c:pt>
                <c:pt idx="1">
                  <c:v>9841</c:v>
                </c:pt>
                <c:pt idx="2">
                  <c:v>14214</c:v>
                </c:pt>
                <c:pt idx="3">
                  <c:v>18782</c:v>
                </c:pt>
              </c:numCache>
              <c:extLst/>
            </c:numRef>
          </c:val>
          <c:extLst>
            <c:ext xmlns:c16="http://schemas.microsoft.com/office/drawing/2014/chart" uri="{C3380CC4-5D6E-409C-BE32-E72D297353CC}">
              <c16:uniqueId val="{00000003-8F72-4E1D-94FA-AEFA4FA89BDB}"/>
            </c:ext>
          </c:extLst>
        </c:ser>
        <c:dLbls>
          <c:showLegendKey val="0"/>
          <c:showVal val="0"/>
          <c:showCatName val="0"/>
          <c:showSerName val="0"/>
          <c:showPercent val="0"/>
          <c:showBubbleSize val="0"/>
        </c:dLbls>
        <c:gapWidth val="219"/>
        <c:overlap val="-27"/>
        <c:axId val="636810513"/>
        <c:axId val="35518806"/>
      </c:barChart>
      <c:catAx>
        <c:axId val="636810513"/>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en-US" sz="600" b="1" i="0" u="none" strike="noStrike" kern="1200" baseline="0">
                <a:solidFill>
                  <a:schemeClr val="tx1">
                    <a:lumMod val="65000"/>
                    <a:lumOff val="35000"/>
                  </a:schemeClr>
                </a:solidFill>
                <a:latin typeface="+mn-lt"/>
                <a:ea typeface="+mn-ea"/>
                <a:cs typeface="+mn-cs"/>
              </a:defRPr>
            </a:pPr>
            <a:endParaRPr lang="de-DE"/>
          </a:p>
        </c:txPr>
        <c:crossAx val="35518806"/>
        <c:crosses val="autoZero"/>
        <c:auto val="1"/>
        <c:lblAlgn val="ctr"/>
        <c:lblOffset val="100"/>
        <c:noMultiLvlLbl val="0"/>
      </c:catAx>
      <c:valAx>
        <c:axId val="35518806"/>
        <c:scaling>
          <c:orientation val="minMax"/>
        </c:scaling>
        <c:delete val="1"/>
        <c:axPos val="l"/>
        <c:numFmt formatCode="#,##0_ " sourceLinked="1"/>
        <c:majorTickMark val="none"/>
        <c:minorTickMark val="none"/>
        <c:tickLblPos val="nextTo"/>
        <c:crossAx val="636810513"/>
        <c:crosses val="autoZero"/>
        <c:crossBetween val="between"/>
      </c:valAx>
      <c:spPr>
        <a:noFill/>
        <a:ln>
          <a:noFill/>
        </a:ln>
        <a:effectLst/>
      </c:spPr>
    </c:plotArea>
    <c:legend>
      <c:legendPos val="l"/>
      <c:legendEntry>
        <c:idx val="0"/>
        <c:txPr>
          <a:bodyPr rot="0" spcFirstLastPara="0" vertOverflow="ellipsis" vert="horz" wrap="square" anchor="ctr" anchorCtr="1"/>
          <a:lstStyle/>
          <a:p>
            <a:pPr>
              <a:defRPr lang="en-US" sz="6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0" vertOverflow="ellipsis" vert="horz" wrap="square" anchor="ctr" anchorCtr="1"/>
          <a:lstStyle/>
          <a:p>
            <a:pPr>
              <a:defRPr lang="en-US" sz="6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0.13811475409836099"/>
          <c:y val="0.13182795698924701"/>
        </c:manualLayout>
      </c:layout>
      <c:overlay val="0"/>
      <c:spPr>
        <a:noFill/>
        <a:ln>
          <a:noFill/>
        </a:ln>
        <a:effectLst/>
      </c:spPr>
      <c:txPr>
        <a:bodyPr rot="0" spcFirstLastPara="0" vertOverflow="ellipsis" vert="horz" wrap="square" anchor="ctr" anchorCtr="1"/>
        <a:lstStyle/>
        <a:p>
          <a:pPr>
            <a:defRPr lang="en-US" sz="6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en-US" sz="600"/>
      </a:pPr>
      <a:endParaRPr lang="de-DE"/>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en-US" sz="720" b="1" i="0" u="none" strike="noStrike" kern="1200" spc="0" baseline="0">
                <a:solidFill>
                  <a:schemeClr val="tx1">
                    <a:lumMod val="65000"/>
                    <a:lumOff val="35000"/>
                  </a:schemeClr>
                </a:solidFill>
                <a:latin typeface="+mn-lt"/>
                <a:ea typeface="+mn-ea"/>
                <a:cs typeface="+mn-cs"/>
              </a:defRPr>
            </a:pPr>
            <a:r>
              <a:rPr lang="en-US" sz="720" b="1"/>
              <a:t>The shift of the Asset Structure</a:t>
            </a:r>
          </a:p>
        </c:rich>
      </c:tx>
      <c:layout>
        <c:manualLayout>
          <c:xMode val="edge"/>
          <c:yMode val="edge"/>
          <c:x val="0.25240828038532498"/>
          <c:y val="1.99809705042816E-2"/>
        </c:manualLayout>
      </c:layout>
      <c:overlay val="0"/>
      <c:spPr>
        <a:noFill/>
        <a:ln>
          <a:noFill/>
        </a:ln>
        <a:effectLst/>
      </c:spPr>
      <c:txPr>
        <a:bodyPr rot="0" spcFirstLastPara="0" vertOverflow="ellipsis" vert="horz" wrap="square" anchor="ctr" anchorCtr="1"/>
        <a:lstStyle/>
        <a:p>
          <a:pPr defTabSz="914400">
            <a:defRPr lang="en-US" sz="720" b="1" i="0" u="none" strike="noStrike" kern="1200" spc="0" baseline="0">
              <a:solidFill>
                <a:schemeClr val="tx1">
                  <a:lumMod val="65000"/>
                  <a:lumOff val="35000"/>
                </a:schemeClr>
              </a:solidFill>
              <a:latin typeface="+mn-lt"/>
              <a:ea typeface="+mn-ea"/>
              <a:cs typeface="+mn-cs"/>
            </a:defRPr>
          </a:pPr>
          <a:endParaRPr lang="de-DE"/>
        </a:p>
      </c:txPr>
    </c:title>
    <c:autoTitleDeleted val="0"/>
    <c:plotArea>
      <c:layout>
        <c:manualLayout>
          <c:layoutTarget val="inner"/>
          <c:xMode val="edge"/>
          <c:yMode val="edge"/>
          <c:x val="0.40233654437384703"/>
          <c:y val="0.20280332895313199"/>
          <c:w val="0.50317688050830101"/>
          <c:h val="0.65466491458607101"/>
        </c:manualLayout>
      </c:layout>
      <c:barChart>
        <c:barDir val="col"/>
        <c:grouping val="clustered"/>
        <c:varyColors val="0"/>
        <c:ser>
          <c:idx val="0"/>
          <c:order val="0"/>
          <c:tx>
            <c:strRef>
              <c:f>'[supplementary data.xlsx]Sheet1'!$B$95</c:f>
              <c:strCache>
                <c:ptCount val="1"/>
                <c:pt idx="0">
                  <c:v>Total Assets</c:v>
                </c:pt>
              </c:strCache>
            </c:strRef>
          </c:tx>
          <c:spPr>
            <a:gradFill>
              <a:gsLst>
                <a:gs pos="0">
                  <a:srgbClr val="012D86"/>
                </a:gs>
                <a:gs pos="100000">
                  <a:srgbClr val="0E2557"/>
                </a:gs>
              </a:gsLst>
              <a:lin ang="5400000" scaled="0"/>
            </a:gradFill>
            <a:ln>
              <a:noFill/>
            </a:ln>
            <a:effectLst/>
          </c:spPr>
          <c:invertIfNegative val="0"/>
          <c:dPt>
            <c:idx val="0"/>
            <c:invertIfNegative val="0"/>
            <c:bubble3D val="0"/>
            <c:spPr>
              <a:solidFill>
                <a:schemeClr val="bg2">
                  <a:lumMod val="75000"/>
                </a:schemeClr>
              </a:solidFill>
              <a:ln>
                <a:noFill/>
              </a:ln>
              <a:effectLst/>
            </c:spPr>
            <c:extLst>
              <c:ext xmlns:c16="http://schemas.microsoft.com/office/drawing/2014/chart" uri="{C3380CC4-5D6E-409C-BE32-E72D297353CC}">
                <c16:uniqueId val="{00000001-1DC8-4E4E-9A2B-CAF6B95974F4}"/>
              </c:ext>
            </c:extLst>
          </c:dPt>
          <c:dPt>
            <c:idx val="1"/>
            <c:invertIfNegative val="0"/>
            <c:bubble3D val="0"/>
            <c:spPr>
              <a:solidFill>
                <a:schemeClr val="accent1">
                  <a:lumMod val="50000"/>
                </a:schemeClr>
              </a:solidFill>
              <a:ln>
                <a:noFill/>
              </a:ln>
              <a:effectLst/>
            </c:spPr>
            <c:extLst>
              <c:ext xmlns:c16="http://schemas.microsoft.com/office/drawing/2014/chart" uri="{C3380CC4-5D6E-409C-BE32-E72D297353CC}">
                <c16:uniqueId val="{00000003-1DC8-4E4E-9A2B-CAF6B95974F4}"/>
              </c:ext>
            </c:extLst>
          </c:dPt>
          <c:dLbls>
            <c:spPr>
              <a:noFill/>
              <a:ln>
                <a:noFill/>
              </a:ln>
              <a:effectLst/>
            </c:spPr>
            <c:txPr>
              <a:bodyPr rot="0" spcFirstLastPara="0" vertOverflow="ellipsis" vert="horz" wrap="square" lIns="38100" tIns="19050" rIns="38100" bIns="19050" anchor="ctr" anchorCtr="1"/>
              <a:lstStyle/>
              <a:p>
                <a:pPr>
                  <a:defRPr lang="en-US" sz="600" b="1" i="0" u="none" strike="noStrike" kern="1200" baseline="0">
                    <a:solidFill>
                      <a:schemeClr val="tx1">
                        <a:lumMod val="75000"/>
                        <a:lumOff val="25000"/>
                      </a:schemeClr>
                    </a:solidFill>
                    <a:latin typeface="+mn-lt"/>
                    <a:ea typeface="+mn-ea"/>
                    <a:cs typeface="+mn-cs"/>
                  </a:defRPr>
                </a:pPr>
                <a:endParaRPr lang="de-DE"/>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'[supplementary data.xlsx]Sheet1'!$C$94:$D$94</c:f>
              <c:numCache>
                <c:formatCode>General</c:formatCode>
                <c:ptCount val="2"/>
                <c:pt idx="0">
                  <c:v>2016</c:v>
                </c:pt>
                <c:pt idx="1">
                  <c:v>2022</c:v>
                </c:pt>
              </c:numCache>
            </c:numRef>
          </c:cat>
          <c:val>
            <c:numRef>
              <c:f>'[supplementary data.xlsx]Sheet1'!$C$95:$D$95</c:f>
              <c:numCache>
                <c:formatCode>#,##0_ </c:formatCode>
                <c:ptCount val="2"/>
                <c:pt idx="0">
                  <c:v>87270</c:v>
                </c:pt>
                <c:pt idx="1">
                  <c:v>92763</c:v>
                </c:pt>
              </c:numCache>
            </c:numRef>
          </c:val>
          <c:extLst>
            <c:ext xmlns:c16="http://schemas.microsoft.com/office/drawing/2014/chart" uri="{C3380CC4-5D6E-409C-BE32-E72D297353CC}">
              <c16:uniqueId val="{00000004-1DC8-4E4E-9A2B-CAF6B95974F4}"/>
            </c:ext>
          </c:extLst>
        </c:ser>
        <c:dLbls>
          <c:showLegendKey val="0"/>
          <c:showVal val="0"/>
          <c:showCatName val="0"/>
          <c:showSerName val="0"/>
          <c:showPercent val="0"/>
          <c:showBubbleSize val="0"/>
        </c:dLbls>
        <c:gapWidth val="219"/>
        <c:overlap val="-27"/>
        <c:axId val="636810513"/>
        <c:axId val="35518806"/>
        <c:extLst>
          <c:ext xmlns:c15="http://schemas.microsoft.com/office/drawing/2012/chart" uri="{02D57815-91ED-43cb-92C2-25804820EDAC}">
            <c15:filteredBarSeries>
              <c15:ser>
                <c:idx val="1"/>
                <c:order val="1"/>
                <c:tx>
                  <c:strRef>
                    <c:extLst>
                      <c:ext uri="{02D57815-91ED-43cb-92C2-25804820EDAC}">
                        <c15:formulaRef>
                          <c15:sqref>'[supplementary data.xlsx]Sheet1'!$B$96</c15:sqref>
                        </c15:formulaRef>
                      </c:ext>
                    </c:extLst>
                    <c:strCache>
                      <c:ptCount val="1"/>
                      <c:pt idx="0">
                        <c:v>Cash Equivalent</c:v>
                      </c:pt>
                    </c:strCache>
                  </c:strRef>
                </c:tx>
                <c:spPr>
                  <a:solidFill>
                    <a:schemeClr val="accent2"/>
                  </a:solidFill>
                  <a:ln>
                    <a:noFill/>
                  </a:ln>
                  <a:effectLst/>
                </c:spPr>
                <c:invertIfNegative val="0"/>
                <c:cat>
                  <c:numRef>
                    <c:extLst>
                      <c:ext uri="{02D57815-91ED-43cb-92C2-25804820EDAC}">
                        <c15:formulaRef>
                          <c15:sqref>'[supplementary data.xlsx]Sheet1'!$C$94:$D$94</c15:sqref>
                        </c15:formulaRef>
                      </c:ext>
                    </c:extLst>
                    <c:numCache>
                      <c:formatCode>General</c:formatCode>
                      <c:ptCount val="2"/>
                      <c:pt idx="0">
                        <c:v>2016</c:v>
                      </c:pt>
                      <c:pt idx="1">
                        <c:v>2022</c:v>
                      </c:pt>
                    </c:numCache>
                  </c:numRef>
                </c:cat>
                <c:val>
                  <c:numRef>
                    <c:extLst>
                      <c:ext uri="{02D57815-91ED-43cb-92C2-25804820EDAC}">
                        <c15:formulaRef>
                          <c15:sqref>{8555,9519}</c15:sqref>
                        </c15:formulaRef>
                      </c:ext>
                    </c:extLst>
                    <c:numCache>
                      <c:formatCode>#,##0_ </c:formatCode>
                      <c:ptCount val="2"/>
                      <c:pt idx="0">
                        <c:v>8555</c:v>
                      </c:pt>
                      <c:pt idx="1">
                        <c:v>9519</c:v>
                      </c:pt>
                    </c:numCache>
                  </c:numRef>
                </c:val>
                <c:extLst>
                  <c:ext xmlns:c16="http://schemas.microsoft.com/office/drawing/2014/chart" uri="{C3380CC4-5D6E-409C-BE32-E72D297353CC}">
                    <c16:uniqueId val="{00000008-1DC8-4E4E-9A2B-CAF6B95974F4}"/>
                  </c:ext>
                </c:extLst>
              </c15:ser>
            </c15:filteredBarSeries>
            <c15:filteredBarSeries>
              <c15:ser>
                <c:idx val="2"/>
                <c:order val="2"/>
                <c:tx>
                  <c:strRef>
                    <c:extLst xmlns:c15="http://schemas.microsoft.com/office/drawing/2012/chart">
                      <c:ext xmlns:c15="http://schemas.microsoft.com/office/drawing/2012/chart" uri="{02D57815-91ED-43cb-92C2-25804820EDAC}">
                        <c15:formulaRef>
                          <c15:sqref>'[supplementary data.xlsx]Sheet1'!$B$97</c15:sqref>
                        </c15:formulaRef>
                      </c:ext>
                    </c:extLst>
                    <c:strCache>
                      <c:ptCount val="1"/>
                      <c:pt idx="0">
                        <c:v>PPE</c:v>
                      </c:pt>
                    </c:strCache>
                  </c:strRef>
                </c:tx>
                <c:spPr>
                  <a:solidFill>
                    <a:schemeClr val="accent3"/>
                  </a:solidFill>
                  <a:ln>
                    <a:noFill/>
                  </a:ln>
                  <a:effectLst/>
                </c:spPr>
                <c:invertIfNegative val="0"/>
                <c:cat>
                  <c:numRef>
                    <c:extLst xmlns:c15="http://schemas.microsoft.com/office/drawing/2012/chart">
                      <c:ext xmlns:c15="http://schemas.microsoft.com/office/drawing/2012/chart" uri="{02D57815-91ED-43cb-92C2-25804820EDAC}">
                        <c15:formulaRef>
                          <c15:sqref>'[supplementary data.xlsx]Sheet1'!$C$94:$D$94</c15:sqref>
                        </c15:formulaRef>
                      </c:ext>
                    </c:extLst>
                    <c:numCache>
                      <c:formatCode>General</c:formatCode>
                      <c:ptCount val="2"/>
                      <c:pt idx="0">
                        <c:v>2016</c:v>
                      </c:pt>
                      <c:pt idx="1">
                        <c:v>2022</c:v>
                      </c:pt>
                    </c:numCache>
                  </c:numRef>
                </c:cat>
                <c:val>
                  <c:numRef>
                    <c:extLst xmlns:c15="http://schemas.microsoft.com/office/drawing/2012/chart">
                      <c:ext xmlns:c15="http://schemas.microsoft.com/office/drawing/2012/chart" uri="{02D57815-91ED-43cb-92C2-25804820EDAC}">
                        <c15:formulaRef>
                          <c15:sqref>{10635,9841}</c15:sqref>
                        </c15:formulaRef>
                      </c:ext>
                    </c:extLst>
                    <c:numCache>
                      <c:formatCode>#,##0_ </c:formatCode>
                      <c:ptCount val="2"/>
                      <c:pt idx="0">
                        <c:v>10635</c:v>
                      </c:pt>
                      <c:pt idx="1">
                        <c:v>9841</c:v>
                      </c:pt>
                    </c:numCache>
                  </c:numRef>
                </c:val>
                <c:extLst>
                  <c:ext xmlns:c16="http://schemas.microsoft.com/office/drawing/2014/chart" uri="{C3380CC4-5D6E-409C-BE32-E72D297353CC}">
                    <c16:uniqueId val="{00000009-1DC8-4E4E-9A2B-CAF6B95974F4}"/>
                  </c:ext>
                </c:extLst>
              </c15:ser>
            </c15:filteredBarSeries>
            <c15:filteredBarSeries>
              <c15:ser>
                <c:idx val="3"/>
                <c:order val="3"/>
                <c:tx>
                  <c:strRef>
                    <c:extLst xmlns:c15="http://schemas.microsoft.com/office/drawing/2012/chart">
                      <c:ext xmlns:c15="http://schemas.microsoft.com/office/drawing/2012/chart" uri="{02D57815-91ED-43cb-92C2-25804820EDAC}">
                        <c15:formulaRef>
                          <c15:sqref>'[supplementary data.xlsx]Sheet1'!$B$98</c15:sqref>
                        </c15:formulaRef>
                      </c:ext>
                    </c:extLst>
                    <c:strCache>
                      <c:ptCount val="1"/>
                      <c:pt idx="0">
                        <c:v>Trademarks</c:v>
                      </c:pt>
                    </c:strCache>
                  </c:strRef>
                </c:tx>
                <c:spPr>
                  <a:solidFill>
                    <a:schemeClr val="accent4"/>
                  </a:solidFill>
                  <a:ln>
                    <a:noFill/>
                  </a:ln>
                  <a:effectLst/>
                </c:spPr>
                <c:invertIfNegative val="0"/>
                <c:cat>
                  <c:numRef>
                    <c:extLst xmlns:c15="http://schemas.microsoft.com/office/drawing/2012/chart">
                      <c:ext xmlns:c15="http://schemas.microsoft.com/office/drawing/2012/chart" uri="{02D57815-91ED-43cb-92C2-25804820EDAC}">
                        <c15:formulaRef>
                          <c15:sqref>'[supplementary data.xlsx]Sheet1'!$C$94:$D$94</c15:sqref>
                        </c15:formulaRef>
                      </c:ext>
                    </c:extLst>
                    <c:numCache>
                      <c:formatCode>General</c:formatCode>
                      <c:ptCount val="2"/>
                      <c:pt idx="0">
                        <c:v>2016</c:v>
                      </c:pt>
                      <c:pt idx="1">
                        <c:v>2022</c:v>
                      </c:pt>
                    </c:numCache>
                  </c:numRef>
                </c:cat>
                <c:val>
                  <c:numRef>
                    <c:extLst xmlns:c15="http://schemas.microsoft.com/office/drawing/2012/chart">
                      <c:ext xmlns:c15="http://schemas.microsoft.com/office/drawing/2012/chart" uri="{02D57815-91ED-43cb-92C2-25804820EDAC}">
                        <c15:formulaRef>
                          <c15:sqref>{6097,14214}</c15:sqref>
                        </c15:formulaRef>
                      </c:ext>
                    </c:extLst>
                    <c:numCache>
                      <c:formatCode>#,##0_ </c:formatCode>
                      <c:ptCount val="2"/>
                      <c:pt idx="0">
                        <c:v>6097</c:v>
                      </c:pt>
                      <c:pt idx="1">
                        <c:v>14214</c:v>
                      </c:pt>
                    </c:numCache>
                  </c:numRef>
                </c:val>
                <c:extLst>
                  <c:ext xmlns:c16="http://schemas.microsoft.com/office/drawing/2014/chart" uri="{C3380CC4-5D6E-409C-BE32-E72D297353CC}">
                    <c16:uniqueId val="{0000000A-1DC8-4E4E-9A2B-CAF6B95974F4}"/>
                  </c:ext>
                </c:extLst>
              </c15:ser>
            </c15:filteredBarSeries>
            <c15:filteredBarSeries>
              <c15:ser>
                <c:idx val="4"/>
                <c:order val="4"/>
                <c:tx>
                  <c:strRef>
                    <c:extLst xmlns:c15="http://schemas.microsoft.com/office/drawing/2012/chart">
                      <c:ext xmlns:c15="http://schemas.microsoft.com/office/drawing/2012/chart" uri="{02D57815-91ED-43cb-92C2-25804820EDAC}">
                        <c15:formulaRef>
                          <c15:sqref>'[supplementary data.xlsx]Sheet1'!$B$99</c15:sqref>
                        </c15:formulaRef>
                      </c:ext>
                    </c:extLst>
                    <c:strCache>
                      <c:ptCount val="1"/>
                      <c:pt idx="0">
                        <c:v>Goodwill</c:v>
                      </c:pt>
                    </c:strCache>
                  </c:strRef>
                </c:tx>
                <c:spPr>
                  <a:solidFill>
                    <a:schemeClr val="accent5"/>
                  </a:solidFill>
                  <a:ln>
                    <a:noFill/>
                  </a:ln>
                  <a:effectLst/>
                </c:spPr>
                <c:invertIfNegative val="0"/>
                <c:cat>
                  <c:numRef>
                    <c:extLst xmlns:c15="http://schemas.microsoft.com/office/drawing/2012/chart">
                      <c:ext xmlns:c15="http://schemas.microsoft.com/office/drawing/2012/chart" uri="{02D57815-91ED-43cb-92C2-25804820EDAC}">
                        <c15:formulaRef>
                          <c15:sqref>'[supplementary data.xlsx]Sheet1'!$C$94:$D$94</c15:sqref>
                        </c15:formulaRef>
                      </c:ext>
                    </c:extLst>
                    <c:numCache>
                      <c:formatCode>General</c:formatCode>
                      <c:ptCount val="2"/>
                      <c:pt idx="0">
                        <c:v>2016</c:v>
                      </c:pt>
                      <c:pt idx="1">
                        <c:v>2022</c:v>
                      </c:pt>
                    </c:numCache>
                  </c:numRef>
                </c:cat>
                <c:val>
                  <c:numRef>
                    <c:extLst xmlns:c15="http://schemas.microsoft.com/office/drawing/2012/chart">
                      <c:ext xmlns:c15="http://schemas.microsoft.com/office/drawing/2012/chart" uri="{02D57815-91ED-43cb-92C2-25804820EDAC}">
                        <c15:formulaRef>
                          <c15:sqref>{10629,18782}</c15:sqref>
                        </c15:formulaRef>
                      </c:ext>
                    </c:extLst>
                    <c:numCache>
                      <c:formatCode>#,##0_ </c:formatCode>
                      <c:ptCount val="2"/>
                      <c:pt idx="0">
                        <c:v>10629</c:v>
                      </c:pt>
                      <c:pt idx="1">
                        <c:v>18782</c:v>
                      </c:pt>
                    </c:numCache>
                  </c:numRef>
                </c:val>
                <c:extLst>
                  <c:ext xmlns:c16="http://schemas.microsoft.com/office/drawing/2014/chart" uri="{C3380CC4-5D6E-409C-BE32-E72D297353CC}">
                    <c16:uniqueId val="{0000000B-1DC8-4E4E-9A2B-CAF6B95974F4}"/>
                  </c:ext>
                </c:extLst>
              </c15:ser>
            </c15:filteredBarSeries>
          </c:ext>
        </c:extLst>
      </c:barChart>
      <c:lineChart>
        <c:grouping val="standard"/>
        <c:varyColors val="0"/>
        <c:ser>
          <c:idx val="5"/>
          <c:order val="5"/>
          <c:tx>
            <c:strRef>
              <c:f>'[supplementary data.xlsx]Sheet1'!$B$100</c:f>
              <c:strCache>
                <c:ptCount val="1"/>
                <c:pt idx="0">
                  <c:v>Non-current to total Assets</c:v>
                </c:pt>
              </c:strCache>
            </c:strRef>
          </c:tx>
          <c:spPr>
            <a:ln w="28575" cap="rnd" cmpd="sng">
              <a:solidFill>
                <a:schemeClr val="accent6"/>
              </a:solidFill>
              <a:prstDash val="solid"/>
              <a:round/>
            </a:ln>
            <a:effectLst/>
          </c:spPr>
          <c:marker>
            <c:symbol val="circle"/>
            <c:size val="5"/>
            <c:spPr>
              <a:solidFill>
                <a:schemeClr val="accent6"/>
              </a:solidFill>
              <a:ln w="9525">
                <a:solidFill>
                  <a:schemeClr val="accent6"/>
                </a:solidFill>
              </a:ln>
              <a:effectLst/>
            </c:spPr>
          </c:marker>
          <c:dLbls>
            <c:dLbl>
              <c:idx val="0"/>
              <c:layout>
                <c:manualLayout>
                  <c:x val="-5.83525055778275E-2"/>
                  <c:y val="5.2656982837208099E-2"/>
                </c:manualLayout>
              </c:layout>
              <c:spPr>
                <a:noFill/>
                <a:ln>
                  <a:noFill/>
                </a:ln>
                <a:effectLst/>
              </c:spPr>
              <c:txPr>
                <a:bodyPr rot="0" spcFirstLastPara="0" vertOverflow="ellipsis" vert="horz" wrap="square" lIns="38100" tIns="19050" rIns="38100" bIns="19050" anchor="ctr" anchorCtr="1"/>
                <a:lstStyle/>
                <a:p>
                  <a:pPr>
                    <a:defRPr lang="en-US" sz="600" b="1" i="0" u="none" strike="noStrike" kern="1200" baseline="0">
                      <a:solidFill>
                        <a:schemeClr val="bg1"/>
                      </a:solidFill>
                      <a:latin typeface="+mn-lt"/>
                      <a:ea typeface="+mn-ea"/>
                      <a:cs typeface="+mn-cs"/>
                    </a:defRPr>
                  </a:pPr>
                  <a:endParaRPr lang="de-DE"/>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DC8-4E4E-9A2B-CAF6B95974F4}"/>
                </c:ext>
              </c:extLst>
            </c:dLbl>
            <c:dLbl>
              <c:idx val="1"/>
              <c:layout>
                <c:manualLayout>
                  <c:x val="-6.2665428846770302E-2"/>
                  <c:y val="-5.8817779633593803E-2"/>
                </c:manualLayout>
              </c:layout>
              <c:spPr>
                <a:noFill/>
                <a:ln>
                  <a:noFill/>
                </a:ln>
                <a:effectLst/>
              </c:spPr>
              <c:txPr>
                <a:bodyPr rot="0" spcFirstLastPara="0" vertOverflow="ellipsis" vert="horz" wrap="square" lIns="38100" tIns="19050" rIns="38100" bIns="19050" anchor="ctr" anchorCtr="1"/>
                <a:lstStyle/>
                <a:p>
                  <a:pPr>
                    <a:defRPr lang="en-US" sz="600" b="1" i="0" u="none" strike="noStrike" kern="1200" baseline="0">
                      <a:solidFill>
                        <a:schemeClr val="bg1"/>
                      </a:solidFill>
                      <a:latin typeface="+mn-lt"/>
                      <a:ea typeface="+mn-ea"/>
                      <a:cs typeface="+mn-cs"/>
                    </a:defRPr>
                  </a:pPr>
                  <a:endParaRPr lang="de-DE"/>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1DC8-4E4E-9A2B-CAF6B95974F4}"/>
                </c:ext>
              </c:extLst>
            </c:dLbl>
            <c:spPr>
              <a:noFill/>
              <a:ln>
                <a:noFill/>
              </a:ln>
              <a:effectLst/>
            </c:spPr>
            <c:txPr>
              <a:bodyPr rot="0" spcFirstLastPara="0" vertOverflow="ellipsis" vert="horz" wrap="square" lIns="38100" tIns="19050" rIns="38100" bIns="19050" anchor="ctr" anchorCtr="1"/>
              <a:lstStyle/>
              <a:p>
                <a:pPr>
                  <a:defRPr lang="en-US" sz="600" b="0" i="0" u="none" strike="noStrike" kern="1200" baseline="0">
                    <a:solidFill>
                      <a:schemeClr val="tx1">
                        <a:lumMod val="75000"/>
                        <a:lumOff val="25000"/>
                      </a:schemeClr>
                    </a:solidFill>
                    <a:latin typeface="+mn-lt"/>
                    <a:ea typeface="+mn-ea"/>
                    <a:cs typeface="+mn-cs"/>
                  </a:defRPr>
                </a:pPr>
                <a:endParaRPr lang="de-DE"/>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'[supplementary data.xlsx]Sheet1'!$C$94:$D$94</c:f>
              <c:numCache>
                <c:formatCode>General</c:formatCode>
                <c:ptCount val="2"/>
                <c:pt idx="0">
                  <c:v>2016</c:v>
                </c:pt>
                <c:pt idx="1">
                  <c:v>2022</c:v>
                </c:pt>
              </c:numCache>
            </c:numRef>
          </c:cat>
          <c:val>
            <c:numRef>
              <c:f>'[supplementary data.xlsx]Sheet1'!$C$100:$D$100</c:f>
              <c:numCache>
                <c:formatCode>0%</c:formatCode>
                <c:ptCount val="2"/>
                <c:pt idx="0">
                  <c:v>0.61028990489286095</c:v>
                </c:pt>
                <c:pt idx="1">
                  <c:v>0.75646540107586002</c:v>
                </c:pt>
              </c:numCache>
            </c:numRef>
          </c:val>
          <c:smooth val="0"/>
          <c:extLst>
            <c:ext xmlns:c16="http://schemas.microsoft.com/office/drawing/2014/chart" uri="{C3380CC4-5D6E-409C-BE32-E72D297353CC}">
              <c16:uniqueId val="{00000007-1DC8-4E4E-9A2B-CAF6B95974F4}"/>
            </c:ext>
          </c:extLst>
        </c:ser>
        <c:dLbls>
          <c:showLegendKey val="0"/>
          <c:showVal val="1"/>
          <c:showCatName val="0"/>
          <c:showSerName val="0"/>
          <c:showPercent val="0"/>
          <c:showBubbleSize val="0"/>
        </c:dLbls>
        <c:marker val="1"/>
        <c:smooth val="0"/>
        <c:axId val="165271066"/>
        <c:axId val="941598065"/>
      </c:lineChart>
      <c:catAx>
        <c:axId val="636810513"/>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en-US" sz="600" b="0" i="0" u="none" strike="noStrike" kern="1200" baseline="0">
                <a:solidFill>
                  <a:schemeClr val="tx1">
                    <a:lumMod val="65000"/>
                    <a:lumOff val="35000"/>
                  </a:schemeClr>
                </a:solidFill>
                <a:latin typeface="+mn-lt"/>
                <a:ea typeface="+mn-ea"/>
                <a:cs typeface="+mn-cs"/>
              </a:defRPr>
            </a:pPr>
            <a:endParaRPr lang="de-DE"/>
          </a:p>
        </c:txPr>
        <c:crossAx val="35518806"/>
        <c:crosses val="autoZero"/>
        <c:auto val="1"/>
        <c:lblAlgn val="ctr"/>
        <c:lblOffset val="100"/>
        <c:noMultiLvlLbl val="0"/>
      </c:catAx>
      <c:valAx>
        <c:axId val="35518806"/>
        <c:scaling>
          <c:orientation val="minMax"/>
          <c:min val="0"/>
        </c:scaling>
        <c:delete val="0"/>
        <c:axPos val="l"/>
        <c:numFmt formatCode="#,##0_ " sourceLinked="1"/>
        <c:majorTickMark val="none"/>
        <c:minorTickMark val="none"/>
        <c:tickLblPos val="nextTo"/>
        <c:spPr>
          <a:noFill/>
          <a:ln>
            <a:noFill/>
          </a:ln>
          <a:effectLst/>
        </c:spPr>
        <c:txPr>
          <a:bodyPr rot="-60000000" spcFirstLastPara="0" vertOverflow="ellipsis" vert="horz" wrap="square" anchor="ctr" anchorCtr="1"/>
          <a:lstStyle/>
          <a:p>
            <a:pPr>
              <a:defRPr lang="en-US" sz="600" b="0" i="0" u="none" strike="noStrike" kern="1200" baseline="0">
                <a:noFill/>
                <a:latin typeface="+mn-lt"/>
                <a:ea typeface="+mn-ea"/>
                <a:cs typeface="+mn-cs"/>
              </a:defRPr>
            </a:pPr>
            <a:endParaRPr lang="de-DE"/>
          </a:p>
        </c:txPr>
        <c:crossAx val="636810513"/>
        <c:crossesAt val="2"/>
        <c:crossBetween val="between"/>
      </c:valAx>
      <c:catAx>
        <c:axId val="165271066"/>
        <c:scaling>
          <c:orientation val="minMax"/>
        </c:scaling>
        <c:delete val="1"/>
        <c:axPos val="b"/>
        <c:numFmt formatCode="General" sourceLinked="1"/>
        <c:majorTickMark val="none"/>
        <c:minorTickMark val="none"/>
        <c:tickLblPos val="nextTo"/>
        <c:crossAx val="941598065"/>
        <c:crosses val="autoZero"/>
        <c:auto val="1"/>
        <c:lblAlgn val="ctr"/>
        <c:lblOffset val="100"/>
        <c:noMultiLvlLbl val="0"/>
      </c:catAx>
      <c:valAx>
        <c:axId val="941598065"/>
        <c:scaling>
          <c:orientation val="minMax"/>
          <c:max val="1"/>
          <c:min val="0.4"/>
        </c:scaling>
        <c:delete val="0"/>
        <c:axPos val="r"/>
        <c:numFmt formatCode="0%" sourceLinked="1"/>
        <c:majorTickMark val="none"/>
        <c:minorTickMark val="none"/>
        <c:tickLblPos val="none"/>
        <c:spPr>
          <a:noFill/>
          <a:ln>
            <a:noFill/>
          </a:ln>
          <a:effectLst/>
        </c:spPr>
        <c:txPr>
          <a:bodyPr rot="-60000000" spcFirstLastPara="0" vertOverflow="ellipsis" vert="horz" wrap="square" anchor="ctr" anchorCtr="1"/>
          <a:lstStyle/>
          <a:p>
            <a:pPr>
              <a:defRPr lang="en-US" sz="600" b="0" i="0" u="none" strike="noStrike" kern="1200" baseline="0">
                <a:solidFill>
                  <a:schemeClr val="tx1">
                    <a:lumMod val="65000"/>
                    <a:lumOff val="35000"/>
                  </a:schemeClr>
                </a:solidFill>
                <a:latin typeface="+mn-lt"/>
                <a:ea typeface="+mn-ea"/>
                <a:cs typeface="+mn-cs"/>
              </a:defRPr>
            </a:pPr>
            <a:endParaRPr lang="de-DE"/>
          </a:p>
        </c:txPr>
        <c:crossAx val="165271066"/>
        <c:crosses val="max"/>
        <c:crossBetween val="between"/>
      </c:valAx>
      <c:spPr>
        <a:noFill/>
        <a:ln>
          <a:noFill/>
        </a:ln>
        <a:effectLst/>
      </c:spPr>
    </c:plotArea>
    <c:legend>
      <c:legendPos val="b"/>
      <c:legendEntry>
        <c:idx val="0"/>
        <c:txPr>
          <a:bodyPr rot="0" spcFirstLastPara="0" vertOverflow="ellipsis" vert="horz" wrap="square" anchor="ctr" anchorCtr="1"/>
          <a:lstStyle/>
          <a:p>
            <a:pPr>
              <a:defRPr lang="en-US" sz="6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0" vertOverflow="ellipsis" vert="horz" wrap="square" anchor="ctr" anchorCtr="1"/>
          <a:lstStyle/>
          <a:p>
            <a:pPr>
              <a:defRPr lang="en-US" sz="6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5.4109448657511799E-2"/>
          <c:y val="0.19552806850618501"/>
          <c:w val="0.29452756712441103"/>
          <c:h val="0.70076117982873498"/>
        </c:manualLayout>
      </c:layout>
      <c:overlay val="0"/>
      <c:spPr>
        <a:noFill/>
        <a:ln>
          <a:noFill/>
        </a:ln>
        <a:effectLst/>
      </c:spPr>
      <c:txPr>
        <a:bodyPr rot="0" spcFirstLastPara="0" vertOverflow="ellipsis" vert="horz" wrap="square" anchor="ctr" anchorCtr="1"/>
        <a:lstStyle/>
        <a:p>
          <a:pPr>
            <a:defRPr lang="en-US" sz="600"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en-US" sz="600"/>
      </a:pPr>
      <a:endParaRPr lang="de-DE"/>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0"/>
          <c:tx>
            <c:strRef>
              <c:f>'[supplementary data.xlsx]Sheet1'!$Z$69</c:f>
              <c:strCache>
                <c:ptCount val="1"/>
                <c:pt idx="0">
                  <c:v>Value</c:v>
                </c:pt>
              </c:strCache>
            </c:strRef>
          </c:tx>
          <c:spPr>
            <a:noFill/>
            <a:ln>
              <a:noFill/>
            </a:ln>
            <a:effectLst/>
          </c:spPr>
          <c:invertIfNegative val="0"/>
          <c:cat>
            <c:numRef>
              <c:f>'[supplementary data.xlsx]Sheet1'!$Y$70:$Y$76</c:f>
              <c:numCache>
                <c:formatCode>General</c:formatCode>
                <c:ptCount val="7"/>
                <c:pt idx="0">
                  <c:v>2016</c:v>
                </c:pt>
                <c:pt idx="1">
                  <c:v>2017</c:v>
                </c:pt>
                <c:pt idx="2">
                  <c:v>2018</c:v>
                </c:pt>
                <c:pt idx="3">
                  <c:v>2019</c:v>
                </c:pt>
                <c:pt idx="4">
                  <c:v>2020</c:v>
                </c:pt>
                <c:pt idx="5">
                  <c:v>2021</c:v>
                </c:pt>
                <c:pt idx="6">
                  <c:v>2022</c:v>
                </c:pt>
              </c:numCache>
            </c:numRef>
          </c:cat>
          <c:val>
            <c:numRef>
              <c:f>'[supplementary data.xlsx]Sheet1'!$Z$70:$Z$76</c:f>
              <c:numCache>
                <c:formatCode>General</c:formatCode>
                <c:ptCount val="7"/>
                <c:pt idx="0">
                  <c:v>1</c:v>
                </c:pt>
                <c:pt idx="1">
                  <c:v>1</c:v>
                </c:pt>
                <c:pt idx="2">
                  <c:v>1</c:v>
                </c:pt>
                <c:pt idx="3">
                  <c:v>1</c:v>
                </c:pt>
                <c:pt idx="4">
                  <c:v>1</c:v>
                </c:pt>
                <c:pt idx="5">
                  <c:v>1</c:v>
                </c:pt>
                <c:pt idx="6">
                  <c:v>1</c:v>
                </c:pt>
              </c:numCache>
            </c:numRef>
          </c:val>
          <c:extLst>
            <c:ext xmlns:c16="http://schemas.microsoft.com/office/drawing/2014/chart" uri="{C3380CC4-5D6E-409C-BE32-E72D297353CC}">
              <c16:uniqueId val="{00000000-0EE3-431B-B943-3130A78BDDD6}"/>
            </c:ext>
          </c:extLst>
        </c:ser>
        <c:dLbls>
          <c:showLegendKey val="0"/>
          <c:showVal val="0"/>
          <c:showCatName val="0"/>
          <c:showSerName val="0"/>
          <c:showPercent val="0"/>
          <c:showBubbleSize val="0"/>
        </c:dLbls>
        <c:gapWidth val="219"/>
        <c:overlap val="-27"/>
        <c:axId val="815506830"/>
        <c:axId val="443279161"/>
      </c:barChart>
      <c:catAx>
        <c:axId val="815506830"/>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en-US" sz="600" b="1" i="0" u="none" strike="noStrike" kern="1200" baseline="0">
                <a:solidFill>
                  <a:schemeClr val="tx1">
                    <a:lumMod val="65000"/>
                    <a:lumOff val="35000"/>
                  </a:schemeClr>
                </a:solidFill>
                <a:latin typeface="+mn-lt"/>
                <a:ea typeface="+mn-ea"/>
                <a:cs typeface="+mn-cs"/>
              </a:defRPr>
            </a:pPr>
            <a:endParaRPr lang="de-DE"/>
          </a:p>
        </c:txPr>
        <c:crossAx val="443279161"/>
        <c:crosses val="autoZero"/>
        <c:auto val="1"/>
        <c:lblAlgn val="ctr"/>
        <c:lblOffset val="100"/>
        <c:noMultiLvlLbl val="0"/>
      </c:catAx>
      <c:valAx>
        <c:axId val="443279161"/>
        <c:scaling>
          <c:orientation val="minMax"/>
        </c:scaling>
        <c:delete val="1"/>
        <c:axPos val="l"/>
        <c:numFmt formatCode="General" sourceLinked="1"/>
        <c:majorTickMark val="none"/>
        <c:minorTickMark val="none"/>
        <c:tickLblPos val="nextTo"/>
        <c:crossAx val="815506830"/>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en-US" sz="600" b="1"/>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41F0A2-FAB3-0C4C-BF9E-0600F8AC893B}" type="datetimeFigureOut">
              <a:rPr lang="de-DE" smtClean="0"/>
              <a:t>21.11.2023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F3D9E9-F812-7843-8027-CE90304E8A38}" type="slidenum">
              <a:rPr lang="de-DE" smtClean="0"/>
              <a:t>‹Nr.›</a:t>
            </a:fld>
            <a:endParaRPr lang="de-DE"/>
          </a:p>
        </p:txBody>
      </p:sp>
    </p:spTree>
    <p:extLst>
      <p:ext uri="{BB962C8B-B14F-4D97-AF65-F5344CB8AC3E}">
        <p14:creationId xmlns:p14="http://schemas.microsoft.com/office/powerpoint/2010/main" val="1714320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9F3D9E9-F812-7843-8027-CE90304E8A38}" type="slidenum">
              <a:rPr lang="de-DE" smtClean="0"/>
              <a:t>1</a:t>
            </a:fld>
            <a:endParaRPr lang="de-DE"/>
          </a:p>
        </p:txBody>
      </p:sp>
    </p:spTree>
    <p:extLst>
      <p:ext uri="{BB962C8B-B14F-4D97-AF65-F5344CB8AC3E}">
        <p14:creationId xmlns:p14="http://schemas.microsoft.com/office/powerpoint/2010/main" val="2009446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profitability</a:t>
            </a:r>
            <a:r>
              <a:rPr lang="de-DE" dirty="0"/>
              <a:t>, </a:t>
            </a:r>
            <a:r>
              <a:rPr lang="de-DE" dirty="0" err="1"/>
              <a:t>liquidity</a:t>
            </a:r>
            <a:r>
              <a:rPr lang="de-DE" dirty="0"/>
              <a:t>, </a:t>
            </a:r>
            <a:r>
              <a:rPr lang="en-US" dirty="0"/>
              <a:t>solvency, and operational ability analysis,</a:t>
            </a:r>
            <a:endParaRPr lang="de-DE" dirty="0"/>
          </a:p>
        </p:txBody>
      </p:sp>
      <p:sp>
        <p:nvSpPr>
          <p:cNvPr id="4" name="Foliennummernplatzhalter 3"/>
          <p:cNvSpPr>
            <a:spLocks noGrp="1"/>
          </p:cNvSpPr>
          <p:nvPr>
            <p:ph type="sldNum" sz="quarter" idx="5"/>
          </p:nvPr>
        </p:nvSpPr>
        <p:spPr/>
        <p:txBody>
          <a:bodyPr/>
          <a:lstStyle/>
          <a:p>
            <a:fld id="{49F3D9E9-F812-7843-8027-CE90304E8A38}" type="slidenum">
              <a:rPr lang="de-DE" smtClean="0"/>
              <a:t>13</a:t>
            </a:fld>
            <a:endParaRPr lang="de-DE"/>
          </a:p>
        </p:txBody>
      </p:sp>
    </p:spTree>
    <p:extLst>
      <p:ext uri="{BB962C8B-B14F-4D97-AF65-F5344CB8AC3E}">
        <p14:creationId xmlns:p14="http://schemas.microsoft.com/office/powerpoint/2010/main" val="1911247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We</a:t>
            </a:r>
            <a:r>
              <a:rPr lang="de-DE" dirty="0"/>
              <a:t> </a:t>
            </a:r>
            <a:r>
              <a:rPr lang="de-DE" dirty="0" err="1"/>
              <a:t>wanted</a:t>
            </a:r>
            <a:r>
              <a:rPr lang="de-DE" dirty="0"/>
              <a:t> do so </a:t>
            </a:r>
            <a:r>
              <a:rPr lang="de-DE" dirty="0" err="1"/>
              <a:t>some</a:t>
            </a:r>
            <a:r>
              <a:rPr lang="de-DE" dirty="0"/>
              <a:t> </a:t>
            </a:r>
            <a:r>
              <a:rPr lang="de-DE" dirty="0" err="1"/>
              <a:t>financial</a:t>
            </a:r>
            <a:r>
              <a:rPr lang="de-DE" dirty="0"/>
              <a:t> </a:t>
            </a:r>
            <a:r>
              <a:rPr lang="de-DE" dirty="0" err="1"/>
              <a:t>performance</a:t>
            </a:r>
            <a:r>
              <a:rPr lang="de-DE" dirty="0"/>
              <a:t> </a:t>
            </a:r>
            <a:r>
              <a:rPr lang="de-DE" dirty="0" err="1"/>
              <a:t>analysis</a:t>
            </a:r>
            <a:r>
              <a:rPr lang="de-DE" dirty="0"/>
              <a:t> </a:t>
            </a:r>
            <a:r>
              <a:rPr lang="de-DE" dirty="0" err="1"/>
              <a:t>Liquidity</a:t>
            </a:r>
            <a:r>
              <a:rPr lang="de-DE" dirty="0"/>
              <a:t>, Solvency, </a:t>
            </a:r>
            <a:r>
              <a:rPr lang="de-DE" dirty="0" err="1"/>
              <a:t>Profitability</a:t>
            </a:r>
            <a:r>
              <a:rPr lang="de-DE" dirty="0"/>
              <a:t> and Selected </a:t>
            </a:r>
            <a:r>
              <a:rPr lang="de-DE" dirty="0" err="1"/>
              <a:t>Ratios</a:t>
            </a:r>
            <a:r>
              <a:rPr lang="de-DE" dirty="0"/>
              <a:t>: Efficiency </a:t>
            </a:r>
            <a:r>
              <a:rPr lang="de-DE" dirty="0" err="1"/>
              <a:t>Ratios</a:t>
            </a:r>
            <a:endParaRPr lang="de-DE" dirty="0"/>
          </a:p>
        </p:txBody>
      </p:sp>
      <p:sp>
        <p:nvSpPr>
          <p:cNvPr id="4" name="Foliennummernplatzhalter 3"/>
          <p:cNvSpPr>
            <a:spLocks noGrp="1"/>
          </p:cNvSpPr>
          <p:nvPr>
            <p:ph type="sldNum" sz="quarter" idx="5"/>
          </p:nvPr>
        </p:nvSpPr>
        <p:spPr/>
        <p:txBody>
          <a:bodyPr/>
          <a:lstStyle/>
          <a:p>
            <a:fld id="{49F3D9E9-F812-7843-8027-CE90304E8A38}" type="slidenum">
              <a:rPr lang="de-DE" smtClean="0"/>
              <a:t>3</a:t>
            </a:fld>
            <a:endParaRPr lang="de-DE"/>
          </a:p>
        </p:txBody>
      </p:sp>
    </p:spTree>
    <p:extLst>
      <p:ext uri="{BB962C8B-B14F-4D97-AF65-F5344CB8AC3E}">
        <p14:creationId xmlns:p14="http://schemas.microsoft.com/office/powerpoint/2010/main" val="715455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500 </a:t>
            </a:r>
            <a:r>
              <a:rPr lang="de-DE" dirty="0" err="1"/>
              <a:t>pages</a:t>
            </a:r>
            <a:r>
              <a:rPr lang="de-DE" dirty="0"/>
              <a:t> 10-K vs. 100 </a:t>
            </a:r>
            <a:r>
              <a:rPr lang="de-DE" dirty="0" err="1"/>
              <a:t>pages</a:t>
            </a:r>
            <a:r>
              <a:rPr lang="de-DE" dirty="0"/>
              <a:t> 10-K</a:t>
            </a:r>
          </a:p>
        </p:txBody>
      </p:sp>
      <p:sp>
        <p:nvSpPr>
          <p:cNvPr id="4" name="Foliennummernplatzhalter 3"/>
          <p:cNvSpPr>
            <a:spLocks noGrp="1"/>
          </p:cNvSpPr>
          <p:nvPr>
            <p:ph type="sldNum" sz="quarter" idx="5"/>
          </p:nvPr>
        </p:nvSpPr>
        <p:spPr/>
        <p:txBody>
          <a:bodyPr/>
          <a:lstStyle/>
          <a:p>
            <a:fld id="{49F3D9E9-F812-7843-8027-CE90304E8A38}" type="slidenum">
              <a:rPr lang="de-DE" smtClean="0"/>
              <a:t>4</a:t>
            </a:fld>
            <a:endParaRPr lang="de-DE"/>
          </a:p>
        </p:txBody>
      </p:sp>
    </p:spTree>
    <p:extLst>
      <p:ext uri="{BB962C8B-B14F-4D97-AF65-F5344CB8AC3E}">
        <p14:creationId xmlns:p14="http://schemas.microsoft.com/office/powerpoint/2010/main" val="1943090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9F3D9E9-F812-7843-8027-CE90304E8A38}" type="slidenum">
              <a:rPr lang="de-DE" smtClean="0"/>
              <a:t>5</a:t>
            </a:fld>
            <a:endParaRPr lang="de-DE"/>
          </a:p>
        </p:txBody>
      </p:sp>
    </p:spTree>
    <p:extLst>
      <p:ext uri="{BB962C8B-B14F-4D97-AF65-F5344CB8AC3E}">
        <p14:creationId xmlns:p14="http://schemas.microsoft.com/office/powerpoint/2010/main" val="1248309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https://www.statista.com/statistics/603922/brand-value-non-alcoholic-beverage-brands-worldwide/#:~:text=Brand%20value%20of%20the%20most%20valuable%20soft%20drink%20brands%20worldwide%202023&amp;text=With%20a%20brand%20value%20of,around%2018%20billion%20U.S.%20dollars.</a:t>
            </a:r>
          </a:p>
        </p:txBody>
      </p:sp>
      <p:sp>
        <p:nvSpPr>
          <p:cNvPr id="4" name="Foliennummernplatzhalter 3"/>
          <p:cNvSpPr>
            <a:spLocks noGrp="1"/>
          </p:cNvSpPr>
          <p:nvPr>
            <p:ph type="sldNum" sz="quarter" idx="5"/>
          </p:nvPr>
        </p:nvSpPr>
        <p:spPr/>
        <p:txBody>
          <a:bodyPr/>
          <a:lstStyle/>
          <a:p>
            <a:fld id="{49F3D9E9-F812-7843-8027-CE90304E8A38}" type="slidenum">
              <a:rPr lang="de-DE" smtClean="0"/>
              <a:t>6</a:t>
            </a:fld>
            <a:endParaRPr lang="de-DE"/>
          </a:p>
        </p:txBody>
      </p:sp>
    </p:spTree>
    <p:extLst>
      <p:ext uri="{BB962C8B-B14F-4D97-AF65-F5344CB8AC3E}">
        <p14:creationId xmlns:p14="http://schemas.microsoft.com/office/powerpoint/2010/main" val="1874418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9F3D9E9-F812-7843-8027-CE90304E8A38}" type="slidenum">
              <a:rPr lang="de-DE" smtClean="0"/>
              <a:t>7</a:t>
            </a:fld>
            <a:endParaRPr lang="de-DE"/>
          </a:p>
        </p:txBody>
      </p:sp>
    </p:spTree>
    <p:extLst>
      <p:ext uri="{BB962C8B-B14F-4D97-AF65-F5344CB8AC3E}">
        <p14:creationId xmlns:p14="http://schemas.microsoft.com/office/powerpoint/2010/main" val="2303738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sz="1000" dirty="0"/>
          </a:p>
        </p:txBody>
      </p:sp>
      <p:sp>
        <p:nvSpPr>
          <p:cNvPr id="4" name="Foliennummernplatzhalter 3"/>
          <p:cNvSpPr>
            <a:spLocks noGrp="1"/>
          </p:cNvSpPr>
          <p:nvPr>
            <p:ph type="sldNum" sz="quarter" idx="5"/>
          </p:nvPr>
        </p:nvSpPr>
        <p:spPr/>
        <p:txBody>
          <a:bodyPr/>
          <a:lstStyle/>
          <a:p>
            <a:fld id="{49F3D9E9-F812-7843-8027-CE90304E8A38}" type="slidenum">
              <a:rPr lang="de-DE" smtClean="0"/>
              <a:t>9</a:t>
            </a:fld>
            <a:endParaRPr lang="de-DE"/>
          </a:p>
        </p:txBody>
      </p:sp>
    </p:spTree>
    <p:extLst>
      <p:ext uri="{BB962C8B-B14F-4D97-AF65-F5344CB8AC3E}">
        <p14:creationId xmlns:p14="http://schemas.microsoft.com/office/powerpoint/2010/main" val="20475514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9F3D9E9-F812-7843-8027-CE90304E8A38}" type="slidenum">
              <a:rPr lang="de-DE" smtClean="0"/>
              <a:t>10</a:t>
            </a:fld>
            <a:endParaRPr lang="de-DE"/>
          </a:p>
        </p:txBody>
      </p:sp>
    </p:spTree>
    <p:extLst>
      <p:ext uri="{BB962C8B-B14F-4D97-AF65-F5344CB8AC3E}">
        <p14:creationId xmlns:p14="http://schemas.microsoft.com/office/powerpoint/2010/main" val="1904376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9F3D9E9-F812-7843-8027-CE90304E8A38}" type="slidenum">
              <a:rPr lang="de-DE" smtClean="0"/>
              <a:t>11</a:t>
            </a:fld>
            <a:endParaRPr lang="de-DE"/>
          </a:p>
        </p:txBody>
      </p:sp>
    </p:spTree>
    <p:extLst>
      <p:ext uri="{BB962C8B-B14F-4D97-AF65-F5344CB8AC3E}">
        <p14:creationId xmlns:p14="http://schemas.microsoft.com/office/powerpoint/2010/main" val="488261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7" name="Slide Number Placeholder 6">
            <a:extLst>
              <a:ext uri="{FF2B5EF4-FFF2-40B4-BE49-F238E27FC236}">
                <a16:creationId xmlns:a16="http://schemas.microsoft.com/office/drawing/2014/main" id="{472ED94B-56BD-1F42-A63A-CA1C1FF5401E}"/>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‹Nr.›</a:t>
            </a:fld>
            <a:endParaRPr lang="en-GB" dirty="0"/>
          </a:p>
        </p:txBody>
      </p:sp>
    </p:spTree>
    <p:extLst>
      <p:ext uri="{BB962C8B-B14F-4D97-AF65-F5344CB8AC3E}">
        <p14:creationId xmlns:p14="http://schemas.microsoft.com/office/powerpoint/2010/main" val="1100699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A710497E-47E9-4B48-8A60-8E9733E1A9D5}"/>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‹Nr.›</a:t>
            </a:fld>
            <a:endParaRPr lang="en-GB" dirty="0"/>
          </a:p>
        </p:txBody>
      </p:sp>
    </p:spTree>
    <p:extLst>
      <p:ext uri="{BB962C8B-B14F-4D97-AF65-F5344CB8AC3E}">
        <p14:creationId xmlns:p14="http://schemas.microsoft.com/office/powerpoint/2010/main" val="566963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FFADE86C-5D5D-C34C-8E62-65CB4F82E722}"/>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‹Nr.›</a:t>
            </a:fld>
            <a:endParaRPr lang="en-GB" dirty="0"/>
          </a:p>
        </p:txBody>
      </p:sp>
    </p:spTree>
    <p:extLst>
      <p:ext uri="{BB962C8B-B14F-4D97-AF65-F5344CB8AC3E}">
        <p14:creationId xmlns:p14="http://schemas.microsoft.com/office/powerpoint/2010/main" val="21545886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19" name="Titel 1"/>
          <p:cNvSpPr>
            <a:spLocks noGrp="1"/>
          </p:cNvSpPr>
          <p:nvPr userDrawn="1"/>
        </p:nvSpPr>
        <p:spPr>
          <a:xfrm>
            <a:off x="990541" y="2021120"/>
            <a:ext cx="2558546" cy="569213"/>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b">
            <a:noAutofit/>
          </a:bodyPr>
          <a:lstStyle>
            <a:lvl1pPr algn="l" defTabSz="914400" rtl="0" eaLnBrk="1" latinLnBrk="0" hangingPunct="1">
              <a:lnSpc>
                <a:spcPct val="90000"/>
              </a:lnSpc>
              <a:spcBef>
                <a:spcPct val="0"/>
              </a:spcBef>
              <a:buNone/>
              <a:defRPr sz="5400" kern="1200">
                <a:solidFill>
                  <a:schemeClr val="bg1"/>
                </a:solidFill>
                <a:latin typeface="Frutiger LT 87 ExtraBlackCn" panose="020B0906030504030204" pitchFamily="34" charset="0"/>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lnSpc>
                <a:spcPts val="4875"/>
              </a:lnSpc>
            </a:pPr>
            <a:r>
              <a:rPr lang="de-DE" sz="1800" b="1" kern="1200">
                <a:latin typeface="+mn-lt"/>
              </a:rPr>
              <a:t>VISION &amp; MISSINZ</a:t>
            </a:r>
          </a:p>
        </p:txBody>
      </p:sp>
      <p:sp>
        <p:nvSpPr>
          <p:cNvPr id="20" name="Titel 1"/>
          <p:cNvSpPr>
            <a:spLocks noGrp="1"/>
          </p:cNvSpPr>
          <p:nvPr userDrawn="1"/>
        </p:nvSpPr>
        <p:spPr>
          <a:xfrm>
            <a:off x="5604376" y="2019129"/>
            <a:ext cx="2558546" cy="569213"/>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b">
            <a:noAutofit/>
          </a:bodyPr>
          <a:lstStyle>
            <a:lvl1pPr algn="l" defTabSz="914400" rtl="0" eaLnBrk="1" latinLnBrk="0" hangingPunct="1">
              <a:lnSpc>
                <a:spcPct val="90000"/>
              </a:lnSpc>
              <a:spcBef>
                <a:spcPct val="0"/>
              </a:spcBef>
              <a:buNone/>
              <a:defRPr sz="5400" kern="1200">
                <a:solidFill>
                  <a:schemeClr val="bg1"/>
                </a:solidFill>
                <a:latin typeface="Frutiger LT 87 ExtraBlackCn" panose="020B0906030504030204" pitchFamily="34" charset="0"/>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lnSpc>
                <a:spcPts val="4875"/>
              </a:lnSpc>
            </a:pPr>
            <a:r>
              <a:rPr lang="de-DE" sz="1800" b="1" kern="1200">
                <a:latin typeface="+mn-lt"/>
              </a:rPr>
              <a:t>FACTS &amp; FIGURES</a:t>
            </a:r>
          </a:p>
        </p:txBody>
      </p:sp>
      <p:sp>
        <p:nvSpPr>
          <p:cNvPr id="32" name="Titel 1"/>
          <p:cNvSpPr>
            <a:spLocks noGrp="1"/>
          </p:cNvSpPr>
          <p:nvPr>
            <p:ph type="title"/>
          </p:nvPr>
        </p:nvSpPr>
        <p:spPr>
          <a:xfrm>
            <a:off x="629841" y="342900"/>
            <a:ext cx="2949178" cy="1200150"/>
          </a:xfrm>
        </p:spPr>
        <p:txBody>
          <a:bodyPr anchor="b"/>
          <a:lstStyle>
            <a:lvl1pPr>
              <a:defRPr sz="2400"/>
            </a:lvl1pPr>
          </a:lstStyle>
          <a:p>
            <a:r>
              <a:rPr lang="en-GB" noProof="0" dirty="0" err="1"/>
              <a:t>Mastertitelformat</a:t>
            </a:r>
            <a:r>
              <a:rPr lang="en-GB" noProof="0" dirty="0"/>
              <a:t> </a:t>
            </a:r>
            <a:r>
              <a:rPr lang="en-GB" noProof="0" dirty="0" err="1"/>
              <a:t>bearbeiten</a:t>
            </a:r>
            <a:endParaRPr lang="en-GB" noProof="0" dirty="0"/>
          </a:p>
        </p:txBody>
      </p:sp>
      <p:sp>
        <p:nvSpPr>
          <p:cNvPr id="5" name="Slide Number Placeholder 6">
            <a:extLst>
              <a:ext uri="{FF2B5EF4-FFF2-40B4-BE49-F238E27FC236}">
                <a16:creationId xmlns:a16="http://schemas.microsoft.com/office/drawing/2014/main" id="{E39A0E84-BA3F-E94B-9C1C-D07EC9D3CAA5}"/>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‹Nr.›</a:t>
            </a:fld>
            <a:endParaRPr lang="en-GB" dirty="0"/>
          </a:p>
        </p:txBody>
      </p:sp>
    </p:spTree>
    <p:extLst>
      <p:ext uri="{BB962C8B-B14F-4D97-AF65-F5344CB8AC3E}">
        <p14:creationId xmlns:p14="http://schemas.microsoft.com/office/powerpoint/2010/main" val="1431876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0_Zwischenfolie">
    <p:spTree>
      <p:nvGrpSpPr>
        <p:cNvPr id="1" name=""/>
        <p:cNvGrpSpPr/>
        <p:nvPr/>
      </p:nvGrpSpPr>
      <p:grpSpPr>
        <a:xfrm>
          <a:off x="0" y="0"/>
          <a:ext cx="0" cy="0"/>
          <a:chOff x="0" y="0"/>
          <a:chExt cx="0" cy="0"/>
        </a:xfrm>
      </p:grpSpPr>
      <p:sp>
        <p:nvSpPr>
          <p:cNvPr id="10" name="Rechteck 9"/>
          <p:cNvSpPr/>
          <p:nvPr userDrawn="1"/>
        </p:nvSpPr>
        <p:spPr>
          <a:xfrm>
            <a:off x="0" y="0"/>
            <a:ext cx="9144000" cy="5143500"/>
          </a:xfrm>
          <a:prstGeom prst="rect">
            <a:avLst/>
          </a:prstGeom>
          <a:solidFill>
            <a:srgbClr val="173F74"/>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de-DE" sz="1350" kern="1200" dirty="0"/>
          </a:p>
        </p:txBody>
      </p:sp>
      <p:pic>
        <p:nvPicPr>
          <p:cNvPr id="8" name="Bild 2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9394" y="4767712"/>
            <a:ext cx="194427" cy="223202"/>
          </a:xfrm>
          <a:prstGeom prst="rect">
            <a:avLst/>
          </a:prstGeom>
          <a:noFill/>
        </p:spPr>
      </p:pic>
      <p:cxnSp>
        <p:nvCxnSpPr>
          <p:cNvPr id="12" name="Gerade Verbindung 4"/>
          <p:cNvCxnSpPr/>
          <p:nvPr userDrawn="1"/>
        </p:nvCxnSpPr>
        <p:spPr>
          <a:xfrm>
            <a:off x="502906" y="3187768"/>
            <a:ext cx="57294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itel 1"/>
          <p:cNvSpPr>
            <a:spLocks noGrp="1"/>
          </p:cNvSpPr>
          <p:nvPr>
            <p:ph type="title" hasCustomPrompt="1"/>
          </p:nvPr>
        </p:nvSpPr>
        <p:spPr>
          <a:xfrm>
            <a:off x="385576" y="3381521"/>
            <a:ext cx="5104472" cy="1386191"/>
          </a:xfrm>
        </p:spPr>
        <p:txBody>
          <a:bodyPr anchor="b">
            <a:noAutofit/>
          </a:bodyPr>
          <a:lstStyle>
            <a:lvl1pPr>
              <a:lnSpc>
                <a:spcPts val="4875"/>
              </a:lnSpc>
              <a:defRPr sz="5250" b="1" cap="all" baseline="0">
                <a:solidFill>
                  <a:schemeClr val="bg1"/>
                </a:solidFill>
                <a:latin typeface="+mn-lt"/>
              </a:defRPr>
            </a:lvl1pPr>
          </a:lstStyle>
          <a:p>
            <a:r>
              <a:rPr lang="en-GB" noProof="0" dirty="0" err="1"/>
              <a:t>titelformat</a:t>
            </a:r>
            <a:r>
              <a:rPr lang="en-GB" noProof="0" dirty="0"/>
              <a:t> </a:t>
            </a:r>
            <a:br>
              <a:rPr lang="en-GB" noProof="0" dirty="0"/>
            </a:br>
            <a:r>
              <a:rPr lang="en-GB" noProof="0" dirty="0" err="1"/>
              <a:t>bearbeiten</a:t>
            </a:r>
            <a:endParaRPr lang="en-GB" noProof="0" dirty="0"/>
          </a:p>
        </p:txBody>
      </p:sp>
    </p:spTree>
    <p:extLst>
      <p:ext uri="{BB962C8B-B14F-4D97-AF65-F5344CB8AC3E}">
        <p14:creationId xmlns:p14="http://schemas.microsoft.com/office/powerpoint/2010/main" val="24260331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Inhalt - 1xBild - BG - 14pt">
    <p:spTree>
      <p:nvGrpSpPr>
        <p:cNvPr id="1" name=""/>
        <p:cNvGrpSpPr/>
        <p:nvPr/>
      </p:nvGrpSpPr>
      <p:grpSpPr>
        <a:xfrm>
          <a:off x="0" y="0"/>
          <a:ext cx="0" cy="0"/>
          <a:chOff x="0" y="0"/>
          <a:chExt cx="0" cy="0"/>
        </a:xfrm>
      </p:grpSpPr>
      <p:sp>
        <p:nvSpPr>
          <p:cNvPr id="7" name="Rechteck 6"/>
          <p:cNvSpPr/>
          <p:nvPr userDrawn="1"/>
        </p:nvSpPr>
        <p:spPr>
          <a:xfrm>
            <a:off x="4514850" y="0"/>
            <a:ext cx="4629150" cy="5143500"/>
          </a:xfrm>
          <a:prstGeom prst="rect">
            <a:avLst/>
          </a:prstGeom>
          <a:solidFill>
            <a:srgbClr val="173F74"/>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de-DE" sz="1350" kern="1200"/>
          </a:p>
        </p:txBody>
      </p:sp>
      <p:sp>
        <p:nvSpPr>
          <p:cNvPr id="2" name="Titel 1"/>
          <p:cNvSpPr>
            <a:spLocks noGrp="1"/>
          </p:cNvSpPr>
          <p:nvPr>
            <p:ph type="title" hasCustomPrompt="1"/>
          </p:nvPr>
        </p:nvSpPr>
        <p:spPr>
          <a:xfrm>
            <a:off x="385577" y="688588"/>
            <a:ext cx="3769351" cy="819719"/>
          </a:xfrm>
        </p:spPr>
        <p:txBody>
          <a:bodyPr anchor="b">
            <a:noAutofit/>
          </a:bodyPr>
          <a:lstStyle>
            <a:lvl1pPr>
              <a:lnSpc>
                <a:spcPts val="3000"/>
              </a:lnSpc>
              <a:defRPr sz="3300" b="1" cap="all" baseline="0">
                <a:latin typeface="+mn-lt"/>
              </a:defRPr>
            </a:lvl1pPr>
          </a:lstStyle>
          <a:p>
            <a:r>
              <a:rPr lang="en-GB" noProof="0" dirty="0" err="1"/>
              <a:t>titelformat</a:t>
            </a:r>
            <a:r>
              <a:rPr lang="en-GB" noProof="0" dirty="0"/>
              <a:t> </a:t>
            </a:r>
            <a:br>
              <a:rPr lang="en-GB" noProof="0" dirty="0"/>
            </a:br>
            <a:r>
              <a:rPr lang="en-GB" noProof="0" dirty="0" err="1"/>
              <a:t>bearbeiten</a:t>
            </a:r>
            <a:endParaRPr lang="en-GB" noProof="0" dirty="0"/>
          </a:p>
        </p:txBody>
      </p:sp>
      <p:sp>
        <p:nvSpPr>
          <p:cNvPr id="4" name="Textplatzhalter 3"/>
          <p:cNvSpPr>
            <a:spLocks noGrp="1"/>
          </p:cNvSpPr>
          <p:nvPr>
            <p:ph type="body" sz="half" idx="2"/>
          </p:nvPr>
        </p:nvSpPr>
        <p:spPr>
          <a:xfrm>
            <a:off x="385576" y="1953491"/>
            <a:ext cx="3769350" cy="2858691"/>
          </a:xfrm>
        </p:spPr>
        <p:txBody>
          <a:bodyPr>
            <a:normAutofit/>
          </a:bodyPr>
          <a:lstStyle>
            <a:lvl1pPr marL="0" indent="0">
              <a:lnSpc>
                <a:spcPts val="1350"/>
              </a:lnSpc>
              <a:buNone/>
              <a:defRPr sz="105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err="1"/>
              <a:t>Mastertextformat</a:t>
            </a:r>
            <a:r>
              <a:rPr lang="en-GB" noProof="0" dirty="0"/>
              <a:t> </a:t>
            </a:r>
            <a:r>
              <a:rPr lang="en-GB" noProof="0" dirty="0" err="1"/>
              <a:t>bearbeiten</a:t>
            </a:r>
            <a:endParaRPr lang="en-GB" noProof="0" dirty="0"/>
          </a:p>
        </p:txBody>
      </p:sp>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Bild 2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9394" y="4767712"/>
            <a:ext cx="194427" cy="223202"/>
          </a:xfrm>
          <a:prstGeom prst="rect">
            <a:avLst/>
          </a:prstGeom>
        </p:spPr>
      </p:pic>
      <p:sp>
        <p:nvSpPr>
          <p:cNvPr id="10" name="Textplatzhalter 3"/>
          <p:cNvSpPr>
            <a:spLocks noGrp="1"/>
          </p:cNvSpPr>
          <p:nvPr>
            <p:ph type="body" sz="half" idx="14"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a:t>Category</a:t>
            </a:r>
          </a:p>
        </p:txBody>
      </p:sp>
      <p:sp>
        <p:nvSpPr>
          <p:cNvPr id="11" name="Slide Number Placeholder 6">
            <a:extLst>
              <a:ext uri="{FF2B5EF4-FFF2-40B4-BE49-F238E27FC236}">
                <a16:creationId xmlns:a16="http://schemas.microsoft.com/office/drawing/2014/main" id="{8AB08CF5-7BE7-E948-940C-69BA201E60B6}"/>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‹Nr.›</a:t>
            </a:fld>
            <a:endParaRPr lang="en-GB" dirty="0"/>
          </a:p>
        </p:txBody>
      </p:sp>
    </p:spTree>
    <p:extLst>
      <p:ext uri="{BB962C8B-B14F-4D97-AF65-F5344CB8AC3E}">
        <p14:creationId xmlns:p14="http://schemas.microsoft.com/office/powerpoint/2010/main" val="6157544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0_Inhaltsverzeichnis">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85577" y="688588"/>
            <a:ext cx="8431331" cy="819719"/>
          </a:xfrm>
        </p:spPr>
        <p:txBody>
          <a:bodyPr anchor="t">
            <a:noAutofit/>
          </a:bodyPr>
          <a:lstStyle>
            <a:lvl1pPr>
              <a:lnSpc>
                <a:spcPts val="3000"/>
              </a:lnSpc>
              <a:defRPr sz="3300" b="1" cap="all" baseline="0">
                <a:latin typeface="+mn-lt"/>
              </a:defRPr>
            </a:lvl1pPr>
          </a:lstStyle>
          <a:p>
            <a:r>
              <a:rPr lang="en-GB" noProof="0" dirty="0"/>
              <a:t>CONTENT</a:t>
            </a:r>
            <a:br>
              <a:rPr lang="en-GB" noProof="0" dirty="0"/>
            </a:br>
            <a:endParaRPr lang="en-GB" noProof="0" dirty="0"/>
          </a:p>
        </p:txBody>
      </p:sp>
      <p:sp>
        <p:nvSpPr>
          <p:cNvPr id="4" name="Textplatzhalter 3"/>
          <p:cNvSpPr>
            <a:spLocks noGrp="1"/>
          </p:cNvSpPr>
          <p:nvPr>
            <p:ph type="body" sz="half" idx="2" hasCustomPrompt="1"/>
          </p:nvPr>
        </p:nvSpPr>
        <p:spPr>
          <a:xfrm>
            <a:off x="385575" y="1688965"/>
            <a:ext cx="8431331" cy="2858691"/>
          </a:xfrm>
        </p:spPr>
        <p:txBody>
          <a:bodyPr>
            <a:noAutofit/>
          </a:bodyPr>
          <a:lstStyle>
            <a:lvl1pPr marL="257175" indent="-257175">
              <a:lnSpc>
                <a:spcPts val="1800"/>
              </a:lnSpc>
              <a:buFont typeface="Wingdings" charset="2"/>
              <a:buChar char="§"/>
              <a:defRPr sz="1500" baseline="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err="1"/>
              <a:t>Mastertitel</a:t>
            </a:r>
            <a:r>
              <a:rPr lang="en-GB" noProof="0" dirty="0"/>
              <a:t> </a:t>
            </a:r>
            <a:r>
              <a:rPr lang="en-GB" noProof="0" dirty="0" err="1"/>
              <a:t>bearbeiten</a:t>
            </a:r>
            <a:endParaRPr lang="en-GB" noProof="0" dirty="0"/>
          </a:p>
        </p:txBody>
      </p:sp>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Bild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9394" y="4767712"/>
            <a:ext cx="194269" cy="223202"/>
          </a:xfrm>
          <a:prstGeom prst="rect">
            <a:avLst/>
          </a:prstGeom>
        </p:spPr>
      </p:pic>
      <p:sp>
        <p:nvSpPr>
          <p:cNvPr id="7" name="Textplatzhalter 3"/>
          <p:cNvSpPr>
            <a:spLocks noGrp="1"/>
          </p:cNvSpPr>
          <p:nvPr>
            <p:ph type="body" sz="half" idx="14"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a:t>Category</a:t>
            </a:r>
          </a:p>
        </p:txBody>
      </p:sp>
      <p:sp>
        <p:nvSpPr>
          <p:cNvPr id="8" name="Slide Number Placeholder 6">
            <a:extLst>
              <a:ext uri="{FF2B5EF4-FFF2-40B4-BE49-F238E27FC236}">
                <a16:creationId xmlns:a16="http://schemas.microsoft.com/office/drawing/2014/main" id="{075F23C4-D9E0-F34E-BDE8-EDF47BCB6CE2}"/>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‹Nr.›</a:t>
            </a:fld>
            <a:endParaRPr lang="en-GB" dirty="0"/>
          </a:p>
        </p:txBody>
      </p:sp>
    </p:spTree>
    <p:extLst>
      <p:ext uri="{BB962C8B-B14F-4D97-AF65-F5344CB8AC3E}">
        <p14:creationId xmlns:p14="http://schemas.microsoft.com/office/powerpoint/2010/main" val="13345441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Inhaltsverzeichnis">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85577" y="688588"/>
            <a:ext cx="8431331" cy="819719"/>
          </a:xfrm>
        </p:spPr>
        <p:txBody>
          <a:bodyPr anchor="t">
            <a:noAutofit/>
          </a:bodyPr>
          <a:lstStyle>
            <a:lvl1pPr>
              <a:lnSpc>
                <a:spcPts val="3000"/>
              </a:lnSpc>
              <a:defRPr sz="3300" b="1" cap="all" baseline="0">
                <a:latin typeface="+mn-lt"/>
              </a:defRPr>
            </a:lvl1pPr>
          </a:lstStyle>
          <a:p>
            <a:r>
              <a:rPr lang="en-GB" noProof="0" dirty="0"/>
              <a:t>CONTENT</a:t>
            </a:r>
            <a:br>
              <a:rPr lang="en-GB" noProof="0" dirty="0"/>
            </a:br>
            <a:endParaRPr lang="en-GB" noProof="0" dirty="0"/>
          </a:p>
        </p:txBody>
      </p:sp>
      <p:sp>
        <p:nvSpPr>
          <p:cNvPr id="4" name="Textplatzhalter 3"/>
          <p:cNvSpPr>
            <a:spLocks noGrp="1"/>
          </p:cNvSpPr>
          <p:nvPr>
            <p:ph type="body" sz="half" idx="2" hasCustomPrompt="1"/>
          </p:nvPr>
        </p:nvSpPr>
        <p:spPr>
          <a:xfrm>
            <a:off x="385576" y="1688965"/>
            <a:ext cx="4131000" cy="2858691"/>
          </a:xfrm>
        </p:spPr>
        <p:txBody>
          <a:bodyPr>
            <a:noAutofit/>
          </a:bodyPr>
          <a:lstStyle>
            <a:lvl1pPr marL="257175" indent="-257175">
              <a:lnSpc>
                <a:spcPts val="1800"/>
              </a:lnSpc>
              <a:buFont typeface="Wingdings" charset="2"/>
              <a:buChar char="§"/>
              <a:defRPr sz="1500" baseline="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err="1"/>
              <a:t>Mastertitel</a:t>
            </a:r>
            <a:r>
              <a:rPr lang="en-GB" noProof="0" dirty="0"/>
              <a:t> </a:t>
            </a:r>
            <a:r>
              <a:rPr lang="en-GB" noProof="0" dirty="0" err="1"/>
              <a:t>bearbeiten</a:t>
            </a:r>
            <a:endParaRPr lang="en-GB" noProof="0" dirty="0"/>
          </a:p>
          <a:p>
            <a:pPr lvl="0"/>
            <a:endParaRPr lang="en-GB" noProof="0" dirty="0"/>
          </a:p>
        </p:txBody>
      </p:sp>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platzhalter 14"/>
          <p:cNvSpPr>
            <a:spLocks noGrp="1"/>
          </p:cNvSpPr>
          <p:nvPr>
            <p:ph type="body" sz="quarter" idx="13" hasCustomPrompt="1"/>
          </p:nvPr>
        </p:nvSpPr>
        <p:spPr>
          <a:xfrm>
            <a:off x="4685907" y="1688966"/>
            <a:ext cx="4131000" cy="2858690"/>
          </a:xfrm>
        </p:spPr>
        <p:txBody>
          <a:bodyPr>
            <a:noAutofit/>
          </a:bodyPr>
          <a:lstStyle>
            <a:lvl1pPr marL="257175" indent="-257175">
              <a:lnSpc>
                <a:spcPts val="1800"/>
              </a:lnSpc>
              <a:buFont typeface="Wingdings" charset="2"/>
              <a:buChar char="§"/>
              <a:defRPr sz="1500" baseline="0">
                <a:latin typeface="+mj-lt"/>
              </a:defRPr>
            </a:lvl1pPr>
          </a:lstStyle>
          <a:p>
            <a:pPr lvl="0"/>
            <a:r>
              <a:rPr lang="en-GB" noProof="0" dirty="0" err="1"/>
              <a:t>Mastertitel</a:t>
            </a:r>
            <a:r>
              <a:rPr lang="en-GB" noProof="0" dirty="0"/>
              <a:t> </a:t>
            </a:r>
            <a:r>
              <a:rPr lang="en-GB" noProof="0" dirty="0" err="1"/>
              <a:t>bearbeiten</a:t>
            </a:r>
            <a:endParaRPr lang="en-GB" noProof="0" dirty="0"/>
          </a:p>
        </p:txBody>
      </p:sp>
      <p:pic>
        <p:nvPicPr>
          <p:cNvPr id="16" name="Bild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9394" y="4767712"/>
            <a:ext cx="194269" cy="223202"/>
          </a:xfrm>
          <a:prstGeom prst="rect">
            <a:avLst/>
          </a:prstGeom>
        </p:spPr>
      </p:pic>
      <p:sp>
        <p:nvSpPr>
          <p:cNvPr id="7" name="Textplatzhalter 3"/>
          <p:cNvSpPr>
            <a:spLocks noGrp="1"/>
          </p:cNvSpPr>
          <p:nvPr>
            <p:ph type="body" sz="half" idx="14"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a:t>Category</a:t>
            </a:r>
          </a:p>
        </p:txBody>
      </p:sp>
      <p:sp>
        <p:nvSpPr>
          <p:cNvPr id="8" name="Slide Number Placeholder 6">
            <a:extLst>
              <a:ext uri="{FF2B5EF4-FFF2-40B4-BE49-F238E27FC236}">
                <a16:creationId xmlns:a16="http://schemas.microsoft.com/office/drawing/2014/main" id="{075F23C4-D9E0-F34E-BDE8-EDF47BCB6CE2}"/>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‹Nr.›</a:t>
            </a:fld>
            <a:endParaRPr lang="en-GB" dirty="0"/>
          </a:p>
        </p:txBody>
      </p:sp>
    </p:spTree>
    <p:extLst>
      <p:ext uri="{BB962C8B-B14F-4D97-AF65-F5344CB8AC3E}">
        <p14:creationId xmlns:p14="http://schemas.microsoft.com/office/powerpoint/2010/main" val="21374865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Inhalt - 2 Spalten - 12pt ">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85577" y="688588"/>
            <a:ext cx="8431331" cy="819719"/>
          </a:xfrm>
        </p:spPr>
        <p:txBody>
          <a:bodyPr anchor="t">
            <a:noAutofit/>
          </a:bodyPr>
          <a:lstStyle>
            <a:lvl1pPr>
              <a:lnSpc>
                <a:spcPts val="3000"/>
              </a:lnSpc>
              <a:defRPr sz="3300" b="1" cap="all" baseline="0">
                <a:latin typeface="+mn-lt"/>
              </a:defRPr>
            </a:lvl1pPr>
          </a:lstStyle>
          <a:p>
            <a:r>
              <a:rPr lang="en-GB" noProof="0" dirty="0" err="1"/>
              <a:t>Mastertitelformat</a:t>
            </a:r>
            <a:r>
              <a:rPr lang="en-GB" noProof="0" dirty="0"/>
              <a:t> </a:t>
            </a:r>
            <a:br>
              <a:rPr lang="en-GB" noProof="0" dirty="0"/>
            </a:br>
            <a:r>
              <a:rPr lang="en-GB" noProof="0" dirty="0" err="1"/>
              <a:t>bearbeiten</a:t>
            </a:r>
            <a:endParaRPr lang="en-GB" noProof="0" dirty="0"/>
          </a:p>
        </p:txBody>
      </p:sp>
      <p:sp>
        <p:nvSpPr>
          <p:cNvPr id="4" name="Textplatzhalter 3"/>
          <p:cNvSpPr>
            <a:spLocks noGrp="1"/>
          </p:cNvSpPr>
          <p:nvPr>
            <p:ph type="body" sz="half" idx="2"/>
          </p:nvPr>
        </p:nvSpPr>
        <p:spPr>
          <a:xfrm>
            <a:off x="385576" y="1953491"/>
            <a:ext cx="4131000" cy="2858691"/>
          </a:xfrm>
        </p:spPr>
        <p:txBody>
          <a:bodyPr>
            <a:noAutofit/>
          </a:bodyPr>
          <a:lstStyle>
            <a:lvl1pPr marL="0" indent="0">
              <a:lnSpc>
                <a:spcPts val="1200"/>
              </a:lnSpc>
              <a:buNone/>
              <a:defRPr sz="90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err="1"/>
              <a:t>Mastertextformat</a:t>
            </a:r>
            <a:r>
              <a:rPr lang="en-GB" noProof="0" dirty="0"/>
              <a:t> </a:t>
            </a:r>
            <a:r>
              <a:rPr lang="en-GB" noProof="0" dirty="0" err="1"/>
              <a:t>bearbeiten</a:t>
            </a:r>
            <a:endParaRPr lang="en-GB" noProof="0" dirty="0"/>
          </a:p>
        </p:txBody>
      </p:sp>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platzhalter 14"/>
          <p:cNvSpPr>
            <a:spLocks noGrp="1"/>
          </p:cNvSpPr>
          <p:nvPr>
            <p:ph type="body" sz="quarter" idx="13"/>
          </p:nvPr>
        </p:nvSpPr>
        <p:spPr>
          <a:xfrm>
            <a:off x="4685907" y="1954024"/>
            <a:ext cx="4131000" cy="2858690"/>
          </a:xfrm>
        </p:spPr>
        <p:txBody>
          <a:bodyPr>
            <a:noAutofit/>
          </a:bodyPr>
          <a:lstStyle>
            <a:lvl1pPr marL="0" indent="0">
              <a:lnSpc>
                <a:spcPts val="1200"/>
              </a:lnSpc>
              <a:buFontTx/>
              <a:buNone/>
              <a:defRPr sz="900">
                <a:latin typeface="+mj-lt"/>
              </a:defRPr>
            </a:lvl1pPr>
          </a:lstStyle>
          <a:p>
            <a:pPr lvl="0"/>
            <a:r>
              <a:rPr lang="en-GB" noProof="0" dirty="0" err="1"/>
              <a:t>Mastertextformat</a:t>
            </a:r>
            <a:r>
              <a:rPr lang="en-GB" noProof="0" dirty="0"/>
              <a:t> </a:t>
            </a:r>
            <a:r>
              <a:rPr lang="en-GB" noProof="0" dirty="0" err="1"/>
              <a:t>bearbeiten</a:t>
            </a:r>
            <a:endParaRPr lang="en-GB" noProof="0" dirty="0"/>
          </a:p>
        </p:txBody>
      </p:sp>
      <p:pic>
        <p:nvPicPr>
          <p:cNvPr id="16" name="Bild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9394" y="4767712"/>
            <a:ext cx="194269" cy="223202"/>
          </a:xfrm>
          <a:prstGeom prst="rect">
            <a:avLst/>
          </a:prstGeom>
        </p:spPr>
      </p:pic>
      <p:sp>
        <p:nvSpPr>
          <p:cNvPr id="7" name="Textplatzhalter 3"/>
          <p:cNvSpPr>
            <a:spLocks noGrp="1"/>
          </p:cNvSpPr>
          <p:nvPr>
            <p:ph type="body" sz="half" idx="14"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a:t>Category</a:t>
            </a:r>
          </a:p>
        </p:txBody>
      </p:sp>
      <p:sp>
        <p:nvSpPr>
          <p:cNvPr id="8" name="Slide Number Placeholder 6">
            <a:extLst>
              <a:ext uri="{FF2B5EF4-FFF2-40B4-BE49-F238E27FC236}">
                <a16:creationId xmlns:a16="http://schemas.microsoft.com/office/drawing/2014/main" id="{957F6DAE-1A66-1543-B44E-11F01BF7E1FE}"/>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‹Nr.›</a:t>
            </a:fld>
            <a:endParaRPr lang="en-GB" dirty="0"/>
          </a:p>
        </p:txBody>
      </p:sp>
    </p:spTree>
    <p:extLst>
      <p:ext uri="{BB962C8B-B14F-4D97-AF65-F5344CB8AC3E}">
        <p14:creationId xmlns:p14="http://schemas.microsoft.com/office/powerpoint/2010/main" val="29549333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Inhalt - 1xBild - 12pt">
    <p:spTree>
      <p:nvGrpSpPr>
        <p:cNvPr id="1" name=""/>
        <p:cNvGrpSpPr/>
        <p:nvPr/>
      </p:nvGrpSpPr>
      <p:grpSpPr>
        <a:xfrm>
          <a:off x="0" y="0"/>
          <a:ext cx="0" cy="0"/>
          <a:chOff x="0" y="0"/>
          <a:chExt cx="0" cy="0"/>
        </a:xfrm>
      </p:grpSpPr>
      <p:sp>
        <p:nvSpPr>
          <p:cNvPr id="7" name="Bildplatzhalter 4"/>
          <p:cNvSpPr>
            <a:spLocks noGrp="1"/>
          </p:cNvSpPr>
          <p:nvPr>
            <p:ph type="pic" sz="quarter" idx="10" hasCustomPrompt="1"/>
          </p:nvPr>
        </p:nvSpPr>
        <p:spPr>
          <a:xfrm>
            <a:off x="4514850" y="0"/>
            <a:ext cx="4629150" cy="5143500"/>
          </a:xfrm>
          <a:solidFill>
            <a:schemeClr val="bg1">
              <a:lumMod val="95000"/>
            </a:schemeClr>
          </a:solidFill>
        </p:spPr>
        <p:txBody>
          <a:bodyPr anchor="ctr"/>
          <a:lstStyle>
            <a:lvl1pPr marL="0" indent="0" algn="ctr">
              <a:buFontTx/>
              <a:buNone/>
              <a:defRPr baseline="0"/>
            </a:lvl1pPr>
          </a:lstStyle>
          <a:p>
            <a:r>
              <a:rPr lang="de-DE"/>
              <a:t>Bitte Foto einsetzen</a:t>
            </a:r>
          </a:p>
        </p:txBody>
      </p:sp>
      <p:sp>
        <p:nvSpPr>
          <p:cNvPr id="2" name="Titel 1"/>
          <p:cNvSpPr>
            <a:spLocks noGrp="1"/>
          </p:cNvSpPr>
          <p:nvPr>
            <p:ph type="title" hasCustomPrompt="1"/>
          </p:nvPr>
        </p:nvSpPr>
        <p:spPr>
          <a:xfrm>
            <a:off x="385577" y="688588"/>
            <a:ext cx="3769351" cy="819719"/>
          </a:xfrm>
        </p:spPr>
        <p:txBody>
          <a:bodyPr anchor="t">
            <a:noAutofit/>
          </a:bodyPr>
          <a:lstStyle>
            <a:lvl1pPr>
              <a:lnSpc>
                <a:spcPts val="3000"/>
              </a:lnSpc>
              <a:defRPr sz="3300" b="1" cap="all" baseline="0">
                <a:latin typeface="+mn-lt"/>
              </a:defRPr>
            </a:lvl1pPr>
          </a:lstStyle>
          <a:p>
            <a:r>
              <a:rPr lang="en-GB" noProof="0" dirty="0" err="1"/>
              <a:t>titelformat</a:t>
            </a:r>
            <a:r>
              <a:rPr lang="en-GB" noProof="0" dirty="0"/>
              <a:t> </a:t>
            </a:r>
            <a:br>
              <a:rPr lang="en-GB" noProof="0" dirty="0"/>
            </a:br>
            <a:r>
              <a:rPr lang="en-GB" noProof="0" dirty="0" err="1"/>
              <a:t>bearbeiten</a:t>
            </a:r>
            <a:endParaRPr lang="en-GB" noProof="0" dirty="0"/>
          </a:p>
        </p:txBody>
      </p:sp>
      <p:sp>
        <p:nvSpPr>
          <p:cNvPr id="4" name="Textplatzhalter 3"/>
          <p:cNvSpPr>
            <a:spLocks noGrp="1"/>
          </p:cNvSpPr>
          <p:nvPr>
            <p:ph type="body" sz="half" idx="2"/>
          </p:nvPr>
        </p:nvSpPr>
        <p:spPr>
          <a:xfrm>
            <a:off x="385576" y="1953490"/>
            <a:ext cx="3769350" cy="2858691"/>
          </a:xfrm>
        </p:spPr>
        <p:txBody>
          <a:bodyPr>
            <a:normAutofit/>
          </a:bodyPr>
          <a:lstStyle>
            <a:lvl1pPr marL="0" indent="0">
              <a:lnSpc>
                <a:spcPts val="1200"/>
              </a:lnSpc>
              <a:buNone/>
              <a:defRPr sz="90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err="1"/>
              <a:t>Mastertextformat</a:t>
            </a:r>
            <a:r>
              <a:rPr lang="en-GB" noProof="0" dirty="0"/>
              <a:t> </a:t>
            </a:r>
            <a:r>
              <a:rPr lang="en-GB" noProof="0" dirty="0" err="1"/>
              <a:t>bearbeiten</a:t>
            </a:r>
            <a:endParaRPr lang="en-GB" noProof="0" dirty="0"/>
          </a:p>
        </p:txBody>
      </p:sp>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platzhalter 3"/>
          <p:cNvSpPr>
            <a:spLocks noGrp="1"/>
          </p:cNvSpPr>
          <p:nvPr>
            <p:ph type="body" sz="half" idx="14"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a:t>Category</a:t>
            </a:r>
          </a:p>
        </p:txBody>
      </p:sp>
      <p:sp>
        <p:nvSpPr>
          <p:cNvPr id="14" name="Textplatzhalter 6"/>
          <p:cNvSpPr>
            <a:spLocks noGrp="1"/>
          </p:cNvSpPr>
          <p:nvPr>
            <p:ph type="body" sz="quarter" idx="15" hasCustomPrompt="1"/>
          </p:nvPr>
        </p:nvSpPr>
        <p:spPr>
          <a:xfrm>
            <a:off x="8750532" y="4767712"/>
            <a:ext cx="193289" cy="223202"/>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a:defRPr sz="100">
                <a:solidFill>
                  <a:schemeClr val="bg1"/>
                </a:solidFill>
              </a:defRPr>
            </a:lvl1pPr>
            <a:lvl2pPr>
              <a:defRPr sz="100"/>
            </a:lvl2pPr>
            <a:lvl3pPr>
              <a:defRPr sz="100"/>
            </a:lvl3pPr>
            <a:lvl4pPr>
              <a:defRPr sz="100"/>
            </a:lvl4pPr>
            <a:lvl5pPr>
              <a:defRPr sz="100"/>
            </a:lvl5pPr>
          </a:lstStyle>
          <a:p>
            <a:pPr lvl="0"/>
            <a:r>
              <a:rPr lang="de-DE" dirty="0"/>
              <a:t>a</a:t>
            </a:r>
          </a:p>
        </p:txBody>
      </p:sp>
      <p:sp>
        <p:nvSpPr>
          <p:cNvPr id="8" name="Slide Number Placeholder 6">
            <a:extLst>
              <a:ext uri="{FF2B5EF4-FFF2-40B4-BE49-F238E27FC236}">
                <a16:creationId xmlns:a16="http://schemas.microsoft.com/office/drawing/2014/main" id="{3A60DC5E-423E-5443-8DB4-570BDB625A62}"/>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‹Nr.›</a:t>
            </a:fld>
            <a:endParaRPr lang="en-GB" dirty="0"/>
          </a:p>
        </p:txBody>
      </p:sp>
    </p:spTree>
    <p:extLst>
      <p:ext uri="{BB962C8B-B14F-4D97-AF65-F5344CB8AC3E}">
        <p14:creationId xmlns:p14="http://schemas.microsoft.com/office/powerpoint/2010/main" val="10132453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Inhalt - 2xBild - 12pt">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4509813" y="0"/>
            <a:ext cx="4634187" cy="25380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0" name="Bildplatzhalter 4"/>
          <p:cNvSpPr>
            <a:spLocks noGrp="1"/>
          </p:cNvSpPr>
          <p:nvPr>
            <p:ph type="pic" sz="quarter" idx="12" hasCustomPrompt="1"/>
          </p:nvPr>
        </p:nvSpPr>
        <p:spPr>
          <a:xfrm>
            <a:off x="4509813" y="2592000"/>
            <a:ext cx="4634187" cy="25515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 name="Titel 1"/>
          <p:cNvSpPr>
            <a:spLocks noGrp="1"/>
          </p:cNvSpPr>
          <p:nvPr>
            <p:ph type="title" hasCustomPrompt="1"/>
          </p:nvPr>
        </p:nvSpPr>
        <p:spPr>
          <a:xfrm>
            <a:off x="385577" y="688588"/>
            <a:ext cx="3769351" cy="819719"/>
          </a:xfrm>
        </p:spPr>
        <p:txBody>
          <a:bodyPr anchor="t">
            <a:noAutofit/>
          </a:bodyPr>
          <a:lstStyle>
            <a:lvl1pPr>
              <a:lnSpc>
                <a:spcPts val="3000"/>
              </a:lnSpc>
              <a:defRPr sz="3300" b="1" cap="all" baseline="0">
                <a:latin typeface="+mn-lt"/>
              </a:defRPr>
            </a:lvl1pPr>
          </a:lstStyle>
          <a:p>
            <a:r>
              <a:rPr lang="en-GB" noProof="0" dirty="0" err="1"/>
              <a:t>titelformat</a:t>
            </a:r>
            <a:r>
              <a:rPr lang="en-GB" noProof="0" dirty="0"/>
              <a:t> </a:t>
            </a:r>
            <a:br>
              <a:rPr lang="en-GB" noProof="0" dirty="0"/>
            </a:br>
            <a:r>
              <a:rPr lang="en-GB" noProof="0" dirty="0" err="1"/>
              <a:t>bearbeiten</a:t>
            </a:r>
            <a:endParaRPr lang="en-GB" noProof="0" dirty="0"/>
          </a:p>
        </p:txBody>
      </p:sp>
      <p:sp>
        <p:nvSpPr>
          <p:cNvPr id="4" name="Textplatzhalter 3"/>
          <p:cNvSpPr>
            <a:spLocks noGrp="1"/>
          </p:cNvSpPr>
          <p:nvPr>
            <p:ph type="body" sz="half" idx="2"/>
          </p:nvPr>
        </p:nvSpPr>
        <p:spPr>
          <a:xfrm>
            <a:off x="385576" y="1953489"/>
            <a:ext cx="3769350" cy="2858691"/>
          </a:xfrm>
        </p:spPr>
        <p:txBody>
          <a:bodyPr>
            <a:normAutofit/>
          </a:bodyPr>
          <a:lstStyle>
            <a:lvl1pPr marL="0" indent="0">
              <a:lnSpc>
                <a:spcPts val="1200"/>
              </a:lnSpc>
              <a:buNone/>
              <a:defRPr sz="90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err="1"/>
              <a:t>Mastertextformat</a:t>
            </a:r>
            <a:r>
              <a:rPr lang="en-GB" noProof="0" dirty="0"/>
              <a:t> </a:t>
            </a:r>
            <a:r>
              <a:rPr lang="en-GB" noProof="0" dirty="0" err="1"/>
              <a:t>bearbeiten</a:t>
            </a:r>
            <a:endParaRPr lang="en-GB" noProof="0" dirty="0"/>
          </a:p>
        </p:txBody>
      </p:sp>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platzhalter 3"/>
          <p:cNvSpPr>
            <a:spLocks noGrp="1"/>
          </p:cNvSpPr>
          <p:nvPr>
            <p:ph type="body" sz="half" idx="14"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a:t>Category</a:t>
            </a:r>
          </a:p>
        </p:txBody>
      </p:sp>
      <p:sp>
        <p:nvSpPr>
          <p:cNvPr id="11" name="Textplatzhalter 6"/>
          <p:cNvSpPr>
            <a:spLocks noGrp="1"/>
          </p:cNvSpPr>
          <p:nvPr>
            <p:ph type="body" sz="quarter" idx="15" hasCustomPrompt="1"/>
          </p:nvPr>
        </p:nvSpPr>
        <p:spPr>
          <a:xfrm>
            <a:off x="8750532" y="4767712"/>
            <a:ext cx="193289" cy="223202"/>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a:defRPr sz="100">
                <a:solidFill>
                  <a:schemeClr val="bg1"/>
                </a:solidFill>
              </a:defRPr>
            </a:lvl1pPr>
            <a:lvl2pPr>
              <a:defRPr sz="100"/>
            </a:lvl2pPr>
            <a:lvl3pPr>
              <a:defRPr sz="100"/>
            </a:lvl3pPr>
            <a:lvl4pPr>
              <a:defRPr sz="100"/>
            </a:lvl4pPr>
            <a:lvl5pPr>
              <a:defRPr sz="100"/>
            </a:lvl5pPr>
          </a:lstStyle>
          <a:p>
            <a:pPr lvl="0"/>
            <a:r>
              <a:rPr lang="de-DE" dirty="0"/>
              <a:t>a</a:t>
            </a:r>
          </a:p>
        </p:txBody>
      </p:sp>
      <p:sp>
        <p:nvSpPr>
          <p:cNvPr id="12" name="Slide Number Placeholder 6">
            <a:extLst>
              <a:ext uri="{FF2B5EF4-FFF2-40B4-BE49-F238E27FC236}">
                <a16:creationId xmlns:a16="http://schemas.microsoft.com/office/drawing/2014/main" id="{EFBD2B6F-FC75-D749-9061-46ADC15329BB}"/>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‹Nr.›</a:t>
            </a:fld>
            <a:endParaRPr lang="en-GB" dirty="0"/>
          </a:p>
        </p:txBody>
      </p:sp>
    </p:spTree>
    <p:extLst>
      <p:ext uri="{BB962C8B-B14F-4D97-AF65-F5344CB8AC3E}">
        <p14:creationId xmlns:p14="http://schemas.microsoft.com/office/powerpoint/2010/main" val="961902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80618C11-2972-744E-8009-2F22DF7021D5}"/>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‹Nr.›</a:t>
            </a:fld>
            <a:endParaRPr lang="en-GB" dirty="0"/>
          </a:p>
        </p:txBody>
      </p:sp>
    </p:spTree>
    <p:extLst>
      <p:ext uri="{BB962C8B-B14F-4D97-AF65-F5344CB8AC3E}">
        <p14:creationId xmlns:p14="http://schemas.microsoft.com/office/powerpoint/2010/main" val="24626407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Inhalt - 3xBild - 14pt">
    <p:spTree>
      <p:nvGrpSpPr>
        <p:cNvPr id="1" name=""/>
        <p:cNvGrpSpPr/>
        <p:nvPr/>
      </p:nvGrpSpPr>
      <p:grpSpPr>
        <a:xfrm>
          <a:off x="0" y="0"/>
          <a:ext cx="0" cy="0"/>
          <a:chOff x="0" y="0"/>
          <a:chExt cx="0" cy="0"/>
        </a:xfrm>
      </p:grpSpPr>
      <p:sp>
        <p:nvSpPr>
          <p:cNvPr id="20" name="Bildplatzhalter 4"/>
          <p:cNvSpPr>
            <a:spLocks noGrp="1"/>
          </p:cNvSpPr>
          <p:nvPr>
            <p:ph type="pic" sz="quarter" idx="12" hasCustomPrompt="1"/>
          </p:nvPr>
        </p:nvSpPr>
        <p:spPr>
          <a:xfrm>
            <a:off x="6849000" y="3468560"/>
            <a:ext cx="2295000" cy="16821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5" name="Bildplatzhalter 4"/>
          <p:cNvSpPr>
            <a:spLocks noGrp="1"/>
          </p:cNvSpPr>
          <p:nvPr>
            <p:ph type="pic" sz="quarter" idx="10" hasCustomPrompt="1"/>
          </p:nvPr>
        </p:nvSpPr>
        <p:spPr>
          <a:xfrm>
            <a:off x="6849000" y="0"/>
            <a:ext cx="2295000" cy="1682331"/>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19" name="Bildplatzhalter 4"/>
          <p:cNvSpPr>
            <a:spLocks noGrp="1"/>
          </p:cNvSpPr>
          <p:nvPr>
            <p:ph type="pic" sz="quarter" idx="11" hasCustomPrompt="1"/>
          </p:nvPr>
        </p:nvSpPr>
        <p:spPr>
          <a:xfrm>
            <a:off x="6849000" y="1734395"/>
            <a:ext cx="2295000" cy="16821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 name="Titel 1"/>
          <p:cNvSpPr>
            <a:spLocks noGrp="1"/>
          </p:cNvSpPr>
          <p:nvPr>
            <p:ph type="title" hasCustomPrompt="1"/>
          </p:nvPr>
        </p:nvSpPr>
        <p:spPr>
          <a:xfrm>
            <a:off x="385577" y="677872"/>
            <a:ext cx="6159923" cy="819719"/>
          </a:xfrm>
        </p:spPr>
        <p:txBody>
          <a:bodyPr anchor="b">
            <a:noAutofit/>
          </a:bodyPr>
          <a:lstStyle>
            <a:lvl1pPr>
              <a:lnSpc>
                <a:spcPts val="3000"/>
              </a:lnSpc>
              <a:defRPr sz="3300" b="1" cap="all" baseline="0">
                <a:latin typeface="+mn-lt"/>
              </a:defRPr>
            </a:lvl1pPr>
          </a:lstStyle>
          <a:p>
            <a:r>
              <a:rPr lang="en-GB" noProof="0" dirty="0" err="1"/>
              <a:t>titelformat</a:t>
            </a:r>
            <a:r>
              <a:rPr lang="en-GB" noProof="0" dirty="0"/>
              <a:t> </a:t>
            </a:r>
            <a:br>
              <a:rPr lang="en-GB" noProof="0" dirty="0"/>
            </a:br>
            <a:r>
              <a:rPr lang="en-GB" noProof="0" dirty="0" err="1"/>
              <a:t>bearbeiten</a:t>
            </a:r>
            <a:endParaRPr lang="en-GB" noProof="0" dirty="0"/>
          </a:p>
        </p:txBody>
      </p:sp>
      <p:sp>
        <p:nvSpPr>
          <p:cNvPr id="4" name="Textplatzhalter 3"/>
          <p:cNvSpPr>
            <a:spLocks noGrp="1"/>
          </p:cNvSpPr>
          <p:nvPr>
            <p:ph type="body" sz="half" idx="2"/>
          </p:nvPr>
        </p:nvSpPr>
        <p:spPr>
          <a:xfrm>
            <a:off x="385578" y="1953490"/>
            <a:ext cx="2996001" cy="2858691"/>
          </a:xfrm>
        </p:spPr>
        <p:txBody>
          <a:bodyPr>
            <a:normAutofit/>
          </a:bodyPr>
          <a:lstStyle>
            <a:lvl1pPr marL="0" indent="0">
              <a:lnSpc>
                <a:spcPts val="1350"/>
              </a:lnSpc>
              <a:buNone/>
              <a:defRPr sz="105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err="1"/>
              <a:t>Mastertextformat</a:t>
            </a:r>
            <a:r>
              <a:rPr lang="en-GB" noProof="0" dirty="0"/>
              <a:t> </a:t>
            </a:r>
            <a:r>
              <a:rPr lang="en-GB" noProof="0" dirty="0" err="1"/>
              <a:t>bearbeiten</a:t>
            </a:r>
            <a:endParaRPr lang="en-GB" noProof="0" dirty="0"/>
          </a:p>
        </p:txBody>
      </p:sp>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platzhalter 3"/>
          <p:cNvSpPr>
            <a:spLocks noGrp="1"/>
          </p:cNvSpPr>
          <p:nvPr>
            <p:ph type="body" sz="half" idx="13"/>
          </p:nvPr>
        </p:nvSpPr>
        <p:spPr>
          <a:xfrm>
            <a:off x="3549499" y="1953490"/>
            <a:ext cx="2996001" cy="2858691"/>
          </a:xfrm>
        </p:spPr>
        <p:txBody>
          <a:bodyPr>
            <a:normAutofit/>
          </a:bodyPr>
          <a:lstStyle>
            <a:lvl1pPr marL="0" indent="0">
              <a:lnSpc>
                <a:spcPts val="1350"/>
              </a:lnSpc>
              <a:buNone/>
              <a:defRPr sz="105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err="1"/>
              <a:t>Mastertextformat</a:t>
            </a:r>
            <a:r>
              <a:rPr lang="en-GB" noProof="0" dirty="0"/>
              <a:t> </a:t>
            </a:r>
            <a:r>
              <a:rPr lang="en-GB" noProof="0" dirty="0" err="1"/>
              <a:t>bearbeiten</a:t>
            </a:r>
            <a:endParaRPr lang="en-GB" noProof="0" dirty="0"/>
          </a:p>
        </p:txBody>
      </p:sp>
      <p:sp>
        <p:nvSpPr>
          <p:cNvPr id="10" name="Textplatzhalter 3"/>
          <p:cNvSpPr>
            <a:spLocks noGrp="1"/>
          </p:cNvSpPr>
          <p:nvPr>
            <p:ph type="body" sz="half" idx="14"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a:t>Category</a:t>
            </a:r>
          </a:p>
        </p:txBody>
      </p:sp>
      <p:sp>
        <p:nvSpPr>
          <p:cNvPr id="25" name="Textplatzhalter 6"/>
          <p:cNvSpPr>
            <a:spLocks noGrp="1"/>
          </p:cNvSpPr>
          <p:nvPr>
            <p:ph type="body" sz="quarter" idx="15" hasCustomPrompt="1"/>
          </p:nvPr>
        </p:nvSpPr>
        <p:spPr>
          <a:xfrm>
            <a:off x="8750532" y="4767712"/>
            <a:ext cx="193289" cy="223202"/>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a:defRPr sz="100">
                <a:solidFill>
                  <a:schemeClr val="bg1"/>
                </a:solidFill>
              </a:defRPr>
            </a:lvl1pPr>
            <a:lvl2pPr>
              <a:defRPr sz="100"/>
            </a:lvl2pPr>
            <a:lvl3pPr>
              <a:defRPr sz="100"/>
            </a:lvl3pPr>
            <a:lvl4pPr>
              <a:defRPr sz="100"/>
            </a:lvl4pPr>
            <a:lvl5pPr>
              <a:defRPr sz="100"/>
            </a:lvl5pPr>
          </a:lstStyle>
          <a:p>
            <a:pPr lvl="0"/>
            <a:r>
              <a:rPr lang="de-DE" dirty="0"/>
              <a:t>a</a:t>
            </a:r>
          </a:p>
        </p:txBody>
      </p:sp>
      <p:sp>
        <p:nvSpPr>
          <p:cNvPr id="11" name="Slide Number Placeholder 6">
            <a:extLst>
              <a:ext uri="{FF2B5EF4-FFF2-40B4-BE49-F238E27FC236}">
                <a16:creationId xmlns:a16="http://schemas.microsoft.com/office/drawing/2014/main" id="{E64786AC-6C83-7541-BD28-965C8E0CF0C3}"/>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‹Nr.›</a:t>
            </a:fld>
            <a:endParaRPr lang="en-GB" dirty="0"/>
          </a:p>
        </p:txBody>
      </p:sp>
    </p:spTree>
    <p:extLst>
      <p:ext uri="{BB962C8B-B14F-4D97-AF65-F5344CB8AC3E}">
        <p14:creationId xmlns:p14="http://schemas.microsoft.com/office/powerpoint/2010/main" val="28537232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Inhalt - 6xBild - 14pt">
    <p:spTree>
      <p:nvGrpSpPr>
        <p:cNvPr id="1" name=""/>
        <p:cNvGrpSpPr/>
        <p:nvPr/>
      </p:nvGrpSpPr>
      <p:grpSpPr>
        <a:xfrm>
          <a:off x="0" y="0"/>
          <a:ext cx="0" cy="0"/>
          <a:chOff x="0" y="0"/>
          <a:chExt cx="0" cy="0"/>
        </a:xfrm>
      </p:grpSpPr>
      <p:sp>
        <p:nvSpPr>
          <p:cNvPr id="23" name="Bildplatzhalter 4"/>
          <p:cNvSpPr>
            <a:spLocks noGrp="1"/>
          </p:cNvSpPr>
          <p:nvPr>
            <p:ph type="pic" sz="quarter" idx="15" hasCustomPrompt="1"/>
          </p:nvPr>
        </p:nvSpPr>
        <p:spPr>
          <a:xfrm>
            <a:off x="4509812" y="231"/>
            <a:ext cx="2295000" cy="16821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2" name="Bildplatzhalter 4"/>
          <p:cNvSpPr>
            <a:spLocks noGrp="1"/>
          </p:cNvSpPr>
          <p:nvPr>
            <p:ph type="pic" sz="quarter" idx="14" hasCustomPrompt="1"/>
          </p:nvPr>
        </p:nvSpPr>
        <p:spPr>
          <a:xfrm>
            <a:off x="4509812" y="1734395"/>
            <a:ext cx="2295000" cy="16821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1" name="Bildplatzhalter 4"/>
          <p:cNvSpPr>
            <a:spLocks noGrp="1"/>
          </p:cNvSpPr>
          <p:nvPr>
            <p:ph type="pic" sz="quarter" idx="13" hasCustomPrompt="1"/>
          </p:nvPr>
        </p:nvSpPr>
        <p:spPr>
          <a:xfrm>
            <a:off x="4509813" y="3465860"/>
            <a:ext cx="2295000" cy="16821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5" name="Bildplatzhalter 4"/>
          <p:cNvSpPr>
            <a:spLocks noGrp="1"/>
          </p:cNvSpPr>
          <p:nvPr>
            <p:ph type="pic" sz="quarter" idx="10" hasCustomPrompt="1"/>
          </p:nvPr>
        </p:nvSpPr>
        <p:spPr>
          <a:xfrm>
            <a:off x="6849000" y="0"/>
            <a:ext cx="2295000" cy="1682331"/>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19" name="Bildplatzhalter 4"/>
          <p:cNvSpPr>
            <a:spLocks noGrp="1"/>
          </p:cNvSpPr>
          <p:nvPr>
            <p:ph type="pic" sz="quarter" idx="11" hasCustomPrompt="1"/>
          </p:nvPr>
        </p:nvSpPr>
        <p:spPr>
          <a:xfrm>
            <a:off x="6849000" y="1734395"/>
            <a:ext cx="2295000" cy="16821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0" name="Bildplatzhalter 4"/>
          <p:cNvSpPr>
            <a:spLocks noGrp="1"/>
          </p:cNvSpPr>
          <p:nvPr>
            <p:ph type="pic" sz="quarter" idx="12" hasCustomPrompt="1"/>
          </p:nvPr>
        </p:nvSpPr>
        <p:spPr>
          <a:xfrm>
            <a:off x="6849000" y="3465860"/>
            <a:ext cx="2295000" cy="1682100"/>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 name="Titel 1"/>
          <p:cNvSpPr>
            <a:spLocks noGrp="1"/>
          </p:cNvSpPr>
          <p:nvPr>
            <p:ph type="title" hasCustomPrompt="1"/>
          </p:nvPr>
        </p:nvSpPr>
        <p:spPr>
          <a:xfrm>
            <a:off x="385577" y="688588"/>
            <a:ext cx="3769351" cy="819719"/>
          </a:xfrm>
        </p:spPr>
        <p:txBody>
          <a:bodyPr anchor="b">
            <a:noAutofit/>
          </a:bodyPr>
          <a:lstStyle>
            <a:lvl1pPr>
              <a:lnSpc>
                <a:spcPts val="3000"/>
              </a:lnSpc>
              <a:defRPr sz="3300" b="1" cap="all" baseline="0">
                <a:latin typeface="+mn-lt"/>
              </a:defRPr>
            </a:lvl1pPr>
          </a:lstStyle>
          <a:p>
            <a:r>
              <a:rPr lang="en-GB" noProof="0" dirty="0" err="1"/>
              <a:t>titelformat</a:t>
            </a:r>
            <a:r>
              <a:rPr lang="en-GB" noProof="0" dirty="0"/>
              <a:t> </a:t>
            </a:r>
            <a:br>
              <a:rPr lang="en-GB" noProof="0" dirty="0"/>
            </a:br>
            <a:r>
              <a:rPr lang="en-GB" noProof="0" dirty="0" err="1"/>
              <a:t>bearbeiten</a:t>
            </a:r>
            <a:endParaRPr lang="en-GB" noProof="0" dirty="0"/>
          </a:p>
        </p:txBody>
      </p:sp>
      <p:sp>
        <p:nvSpPr>
          <p:cNvPr id="4" name="Textplatzhalter 3"/>
          <p:cNvSpPr>
            <a:spLocks noGrp="1"/>
          </p:cNvSpPr>
          <p:nvPr>
            <p:ph type="body" sz="half" idx="2"/>
          </p:nvPr>
        </p:nvSpPr>
        <p:spPr>
          <a:xfrm>
            <a:off x="385576" y="1953491"/>
            <a:ext cx="3769350" cy="2858691"/>
          </a:xfrm>
        </p:spPr>
        <p:txBody>
          <a:bodyPr>
            <a:normAutofit/>
          </a:bodyPr>
          <a:lstStyle>
            <a:lvl1pPr marL="0" indent="0">
              <a:lnSpc>
                <a:spcPts val="1350"/>
              </a:lnSpc>
              <a:buNone/>
              <a:defRPr sz="105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err="1"/>
              <a:t>Mastertextformat</a:t>
            </a:r>
            <a:r>
              <a:rPr lang="en-GB" noProof="0" dirty="0"/>
              <a:t> </a:t>
            </a:r>
            <a:r>
              <a:rPr lang="en-GB" noProof="0" dirty="0" err="1"/>
              <a:t>bearbeiten</a:t>
            </a:r>
            <a:endParaRPr lang="en-GB" noProof="0" dirty="0"/>
          </a:p>
        </p:txBody>
      </p:sp>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platzhalter 3"/>
          <p:cNvSpPr>
            <a:spLocks noGrp="1"/>
          </p:cNvSpPr>
          <p:nvPr>
            <p:ph type="body" sz="half" idx="16"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a:t>Category</a:t>
            </a:r>
          </a:p>
        </p:txBody>
      </p:sp>
      <p:sp>
        <p:nvSpPr>
          <p:cNvPr id="14" name="Textplatzhalter 6"/>
          <p:cNvSpPr>
            <a:spLocks noGrp="1"/>
          </p:cNvSpPr>
          <p:nvPr>
            <p:ph type="body" sz="quarter" idx="17" hasCustomPrompt="1"/>
          </p:nvPr>
        </p:nvSpPr>
        <p:spPr>
          <a:xfrm>
            <a:off x="8750532" y="4767712"/>
            <a:ext cx="193289" cy="223202"/>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a:defRPr sz="100">
                <a:solidFill>
                  <a:schemeClr val="bg1"/>
                </a:solidFill>
              </a:defRPr>
            </a:lvl1pPr>
            <a:lvl2pPr>
              <a:defRPr sz="100"/>
            </a:lvl2pPr>
            <a:lvl3pPr>
              <a:defRPr sz="100"/>
            </a:lvl3pPr>
            <a:lvl4pPr>
              <a:defRPr sz="100"/>
            </a:lvl4pPr>
            <a:lvl5pPr>
              <a:defRPr sz="100"/>
            </a:lvl5pPr>
          </a:lstStyle>
          <a:p>
            <a:pPr lvl="0"/>
            <a:r>
              <a:rPr lang="de-DE" dirty="0"/>
              <a:t>a</a:t>
            </a:r>
          </a:p>
        </p:txBody>
      </p:sp>
      <p:sp>
        <p:nvSpPr>
          <p:cNvPr id="13" name="Slide Number Placeholder 6">
            <a:extLst>
              <a:ext uri="{FF2B5EF4-FFF2-40B4-BE49-F238E27FC236}">
                <a16:creationId xmlns:a16="http://schemas.microsoft.com/office/drawing/2014/main" id="{D34DECDC-A5F0-0644-A940-6BA183A7FCFB}"/>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‹Nr.›</a:t>
            </a:fld>
            <a:endParaRPr lang="en-GB" dirty="0"/>
          </a:p>
        </p:txBody>
      </p:sp>
    </p:spTree>
    <p:extLst>
      <p:ext uri="{BB962C8B-B14F-4D97-AF65-F5344CB8AC3E}">
        <p14:creationId xmlns:p14="http://schemas.microsoft.com/office/powerpoint/2010/main" val="11836596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Inhalt - Header Grau - 3 Spalten - 12pt">
    <p:spTree>
      <p:nvGrpSpPr>
        <p:cNvPr id="1" name=""/>
        <p:cNvGrpSpPr/>
        <p:nvPr/>
      </p:nvGrpSpPr>
      <p:grpSpPr>
        <a:xfrm>
          <a:off x="0" y="0"/>
          <a:ext cx="0" cy="0"/>
          <a:chOff x="0" y="0"/>
          <a:chExt cx="0" cy="0"/>
        </a:xfrm>
      </p:grpSpPr>
      <p:sp>
        <p:nvSpPr>
          <p:cNvPr id="8" name="Bildplatzhalter 4"/>
          <p:cNvSpPr>
            <a:spLocks noGrp="1"/>
          </p:cNvSpPr>
          <p:nvPr>
            <p:ph type="pic" sz="quarter" idx="10" hasCustomPrompt="1"/>
          </p:nvPr>
        </p:nvSpPr>
        <p:spPr>
          <a:xfrm>
            <a:off x="0" y="-61645"/>
            <a:ext cx="9144000" cy="2199068"/>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 name="Titel 1"/>
          <p:cNvSpPr>
            <a:spLocks noGrp="1"/>
          </p:cNvSpPr>
          <p:nvPr>
            <p:ph type="title" hasCustomPrompt="1"/>
          </p:nvPr>
        </p:nvSpPr>
        <p:spPr>
          <a:xfrm>
            <a:off x="385577" y="688588"/>
            <a:ext cx="8431331" cy="819719"/>
          </a:xfrm>
        </p:spPr>
        <p:txBody>
          <a:bodyPr anchor="b">
            <a:noAutofit/>
          </a:bodyPr>
          <a:lstStyle>
            <a:lvl1pPr>
              <a:lnSpc>
                <a:spcPts val="3000"/>
              </a:lnSpc>
              <a:defRPr sz="3300" b="1" cap="all" baseline="0">
                <a:latin typeface="+mn-lt"/>
              </a:defRPr>
            </a:lvl1pPr>
          </a:lstStyle>
          <a:p>
            <a:r>
              <a:rPr lang="en-GB" noProof="0" dirty="0" err="1"/>
              <a:t>Mastertitelformat</a:t>
            </a:r>
            <a:r>
              <a:rPr lang="en-GB" noProof="0" dirty="0"/>
              <a:t> </a:t>
            </a:r>
            <a:br>
              <a:rPr lang="en-GB" noProof="0" dirty="0"/>
            </a:br>
            <a:r>
              <a:rPr lang="en-GB" noProof="0" dirty="0" err="1"/>
              <a:t>bearbeiten</a:t>
            </a:r>
            <a:endParaRPr lang="en-GB" noProof="0" dirty="0"/>
          </a:p>
        </p:txBody>
      </p:sp>
      <p:pic>
        <p:nvPicPr>
          <p:cNvPr id="16" name="Bild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9394" y="4767712"/>
            <a:ext cx="194269" cy="223202"/>
          </a:xfrm>
          <a:prstGeom prst="rect">
            <a:avLst/>
          </a:prstGeom>
        </p:spPr>
      </p:pic>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platzhalter 3"/>
          <p:cNvSpPr>
            <a:spLocks noGrp="1"/>
          </p:cNvSpPr>
          <p:nvPr>
            <p:ph type="body" sz="half" idx="2"/>
          </p:nvPr>
        </p:nvSpPr>
        <p:spPr>
          <a:xfrm>
            <a:off x="385577" y="2462313"/>
            <a:ext cx="2682284" cy="2085343"/>
          </a:xfrm>
        </p:spPr>
        <p:txBody>
          <a:bodyPr>
            <a:normAutofit/>
          </a:bodyPr>
          <a:lstStyle>
            <a:lvl1pPr marL="0" indent="0">
              <a:lnSpc>
                <a:spcPts val="1200"/>
              </a:lnSpc>
              <a:buNone/>
              <a:defRPr sz="90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err="1"/>
              <a:t>Mastertextformat</a:t>
            </a:r>
            <a:r>
              <a:rPr lang="en-GB" noProof="0" dirty="0"/>
              <a:t> </a:t>
            </a:r>
            <a:r>
              <a:rPr lang="en-GB" noProof="0" dirty="0" err="1"/>
              <a:t>bearbeiten</a:t>
            </a:r>
            <a:endParaRPr lang="en-GB" noProof="0" dirty="0"/>
          </a:p>
        </p:txBody>
      </p:sp>
      <p:sp>
        <p:nvSpPr>
          <p:cNvPr id="11" name="Textplatzhalter 14"/>
          <p:cNvSpPr>
            <a:spLocks noGrp="1"/>
          </p:cNvSpPr>
          <p:nvPr>
            <p:ph type="body" sz="quarter" idx="13" hasCustomPrompt="1"/>
          </p:nvPr>
        </p:nvSpPr>
        <p:spPr>
          <a:xfrm>
            <a:off x="3260104" y="2462314"/>
            <a:ext cx="2682285" cy="2085342"/>
          </a:xfrm>
        </p:spPr>
        <p:txBody>
          <a:bodyPr>
            <a:noAutofit/>
          </a:bodyPr>
          <a:lstStyle>
            <a:lvl1pPr marL="0" indent="0">
              <a:lnSpc>
                <a:spcPts val="1200"/>
              </a:lnSpc>
              <a:buFontTx/>
              <a:buNone/>
              <a:defRPr sz="900">
                <a:latin typeface="+mj-lt"/>
              </a:defRPr>
            </a:lvl1pPr>
          </a:lstStyle>
          <a:p>
            <a:pPr lvl="0"/>
            <a:r>
              <a:rPr lang="en-GB" noProof="0" dirty="0" err="1"/>
              <a:t>Mastertextformat</a:t>
            </a:r>
            <a:r>
              <a:rPr lang="en-GB" noProof="0" dirty="0"/>
              <a:t> </a:t>
            </a:r>
            <a:r>
              <a:rPr lang="en-GB" noProof="0" dirty="0" err="1"/>
              <a:t>bearbeiten</a:t>
            </a:r>
            <a:endParaRPr lang="en-GB" noProof="0" dirty="0"/>
          </a:p>
        </p:txBody>
      </p:sp>
      <p:sp>
        <p:nvSpPr>
          <p:cNvPr id="12" name="Textplatzhalter 4"/>
          <p:cNvSpPr>
            <a:spLocks noGrp="1"/>
          </p:cNvSpPr>
          <p:nvPr>
            <p:ph type="body" sz="quarter" idx="14" hasCustomPrompt="1"/>
          </p:nvPr>
        </p:nvSpPr>
        <p:spPr>
          <a:xfrm>
            <a:off x="6135619" y="2460577"/>
            <a:ext cx="2681288" cy="2087079"/>
          </a:xfrm>
        </p:spPr>
        <p:txBody>
          <a:bodyPr>
            <a:normAutofit/>
          </a:bodyPr>
          <a:lstStyle>
            <a:lvl1pPr marL="0" indent="0">
              <a:lnSpc>
                <a:spcPts val="1200"/>
              </a:lnSpc>
              <a:buNone/>
              <a:defRPr sz="900">
                <a:latin typeface="+mj-lt"/>
              </a:defRPr>
            </a:lvl1pPr>
            <a:lvl2pPr marL="514350" indent="-171450">
              <a:lnSpc>
                <a:spcPts val="1200"/>
              </a:lnSpc>
              <a:buFont typeface="Wingdings" panose="05000000000000000000" pitchFamily="2" charset="2"/>
              <a:buChar char="§"/>
              <a:defRPr sz="900">
                <a:latin typeface="+mj-lt"/>
              </a:defRPr>
            </a:lvl2pPr>
            <a:lvl3pPr marL="857250" indent="-171450">
              <a:lnSpc>
                <a:spcPts val="1200"/>
              </a:lnSpc>
              <a:buFont typeface="Wingdings" panose="05000000000000000000" pitchFamily="2" charset="2"/>
              <a:buChar char="§"/>
              <a:defRPr sz="900">
                <a:latin typeface="+mj-lt"/>
              </a:defRPr>
            </a:lvl3pPr>
            <a:lvl4pPr marL="1200150" indent="-171450">
              <a:lnSpc>
                <a:spcPts val="1200"/>
              </a:lnSpc>
              <a:buFont typeface="Wingdings" panose="05000000000000000000" pitchFamily="2" charset="2"/>
              <a:buChar char="§"/>
              <a:defRPr sz="900">
                <a:latin typeface="+mj-lt"/>
              </a:defRPr>
            </a:lvl4pPr>
            <a:lvl5pPr marL="1543050" indent="-171450">
              <a:lnSpc>
                <a:spcPts val="1200"/>
              </a:lnSpc>
              <a:buFont typeface="Wingdings" panose="05000000000000000000" pitchFamily="2" charset="2"/>
              <a:buChar char="§"/>
              <a:defRPr sz="900">
                <a:latin typeface="+mj-lt"/>
              </a:defRPr>
            </a:lvl5pPr>
          </a:lstStyle>
          <a:p>
            <a:pPr lvl="0"/>
            <a:r>
              <a:rPr lang="en-GB" noProof="0" dirty="0" err="1"/>
              <a:t>Mastertextformt</a:t>
            </a:r>
            <a:r>
              <a:rPr lang="en-GB" noProof="0" dirty="0"/>
              <a:t> </a:t>
            </a:r>
            <a:r>
              <a:rPr lang="en-GB" noProof="0" dirty="0" err="1"/>
              <a:t>bearbeiten</a:t>
            </a:r>
            <a:endParaRPr lang="en-GB" noProof="0" dirty="0"/>
          </a:p>
        </p:txBody>
      </p:sp>
      <p:sp>
        <p:nvSpPr>
          <p:cNvPr id="13" name="Textplatzhalter 3"/>
          <p:cNvSpPr>
            <a:spLocks noGrp="1"/>
          </p:cNvSpPr>
          <p:nvPr>
            <p:ph type="body" sz="half" idx="15"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a:t>Category</a:t>
            </a:r>
          </a:p>
        </p:txBody>
      </p:sp>
      <p:sp>
        <p:nvSpPr>
          <p:cNvPr id="14" name="Slide Number Placeholder 6">
            <a:extLst>
              <a:ext uri="{FF2B5EF4-FFF2-40B4-BE49-F238E27FC236}">
                <a16:creationId xmlns:a16="http://schemas.microsoft.com/office/drawing/2014/main" id="{29FFBA92-79DB-0C41-9346-72368730FA04}"/>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‹Nr.›</a:t>
            </a:fld>
            <a:endParaRPr lang="en-GB" dirty="0"/>
          </a:p>
        </p:txBody>
      </p:sp>
    </p:spTree>
    <p:extLst>
      <p:ext uri="{BB962C8B-B14F-4D97-AF65-F5344CB8AC3E}">
        <p14:creationId xmlns:p14="http://schemas.microsoft.com/office/powerpoint/2010/main" val="1414359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Inhalt - Header Grau - 3 Spalten - 14pt">
    <p:spTree>
      <p:nvGrpSpPr>
        <p:cNvPr id="1" name=""/>
        <p:cNvGrpSpPr/>
        <p:nvPr/>
      </p:nvGrpSpPr>
      <p:grpSpPr>
        <a:xfrm>
          <a:off x="0" y="0"/>
          <a:ext cx="0" cy="0"/>
          <a:chOff x="0" y="0"/>
          <a:chExt cx="0" cy="0"/>
        </a:xfrm>
      </p:grpSpPr>
      <p:sp>
        <p:nvSpPr>
          <p:cNvPr id="8" name="Bildplatzhalter 4"/>
          <p:cNvSpPr>
            <a:spLocks noGrp="1"/>
          </p:cNvSpPr>
          <p:nvPr>
            <p:ph type="pic" sz="quarter" idx="10" hasCustomPrompt="1"/>
          </p:nvPr>
        </p:nvSpPr>
        <p:spPr>
          <a:xfrm>
            <a:off x="0" y="-61645"/>
            <a:ext cx="9144000" cy="2199068"/>
          </a:xfrm>
          <a:solidFill>
            <a:schemeClr val="bg1">
              <a:lumMod val="95000"/>
            </a:schemeClr>
          </a:solidFill>
        </p:spPr>
        <p:txBody>
          <a:bodyPr anchor="ctr">
            <a:normAutofit/>
          </a:bodyPr>
          <a:lstStyle>
            <a:lvl1pPr marL="0" indent="0" algn="ctr">
              <a:buFontTx/>
              <a:buNone/>
              <a:defRPr sz="1350" baseline="0"/>
            </a:lvl1pPr>
          </a:lstStyle>
          <a:p>
            <a:r>
              <a:rPr lang="de-DE" dirty="0"/>
              <a:t>Bitte Foto einsetzen</a:t>
            </a:r>
          </a:p>
        </p:txBody>
      </p:sp>
      <p:sp>
        <p:nvSpPr>
          <p:cNvPr id="2" name="Titel 1"/>
          <p:cNvSpPr>
            <a:spLocks noGrp="1"/>
          </p:cNvSpPr>
          <p:nvPr>
            <p:ph type="title" hasCustomPrompt="1"/>
          </p:nvPr>
        </p:nvSpPr>
        <p:spPr>
          <a:xfrm>
            <a:off x="385577" y="688588"/>
            <a:ext cx="8431331" cy="819719"/>
          </a:xfrm>
        </p:spPr>
        <p:txBody>
          <a:bodyPr anchor="b">
            <a:noAutofit/>
          </a:bodyPr>
          <a:lstStyle>
            <a:lvl1pPr>
              <a:lnSpc>
                <a:spcPts val="3000"/>
              </a:lnSpc>
              <a:defRPr sz="3300" b="1" cap="all" baseline="0">
                <a:latin typeface="+mn-lt"/>
              </a:defRPr>
            </a:lvl1pPr>
          </a:lstStyle>
          <a:p>
            <a:r>
              <a:rPr lang="en-GB" noProof="0" dirty="0" err="1"/>
              <a:t>Mastertitelformat</a:t>
            </a:r>
            <a:r>
              <a:rPr lang="en-GB" noProof="0" dirty="0"/>
              <a:t> </a:t>
            </a:r>
            <a:br>
              <a:rPr lang="en-GB" noProof="0" dirty="0"/>
            </a:br>
            <a:r>
              <a:rPr lang="en-GB" noProof="0" dirty="0" err="1"/>
              <a:t>bearbeiten</a:t>
            </a:r>
            <a:endParaRPr lang="en-GB" noProof="0" dirty="0"/>
          </a:p>
        </p:txBody>
      </p:sp>
      <p:pic>
        <p:nvPicPr>
          <p:cNvPr id="16" name="Bild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9394" y="4767712"/>
            <a:ext cx="194269" cy="223202"/>
          </a:xfrm>
          <a:prstGeom prst="rect">
            <a:avLst/>
          </a:prstGeom>
        </p:spPr>
      </p:pic>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platzhalter 3"/>
          <p:cNvSpPr>
            <a:spLocks noGrp="1"/>
          </p:cNvSpPr>
          <p:nvPr>
            <p:ph type="body" sz="half" idx="2"/>
          </p:nvPr>
        </p:nvSpPr>
        <p:spPr>
          <a:xfrm>
            <a:off x="385577" y="2462313"/>
            <a:ext cx="2682284" cy="2085343"/>
          </a:xfrm>
        </p:spPr>
        <p:txBody>
          <a:bodyPr>
            <a:normAutofit/>
          </a:bodyPr>
          <a:lstStyle>
            <a:lvl1pPr marL="0" indent="0">
              <a:lnSpc>
                <a:spcPts val="1350"/>
              </a:lnSpc>
              <a:buNone/>
              <a:defRPr sz="105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err="1"/>
              <a:t>Mastertextformat</a:t>
            </a:r>
            <a:r>
              <a:rPr lang="en-GB" noProof="0" dirty="0"/>
              <a:t> </a:t>
            </a:r>
            <a:r>
              <a:rPr lang="en-GB" noProof="0" dirty="0" err="1"/>
              <a:t>bearbeiten</a:t>
            </a:r>
            <a:endParaRPr lang="en-GB" noProof="0" dirty="0"/>
          </a:p>
        </p:txBody>
      </p:sp>
      <p:sp>
        <p:nvSpPr>
          <p:cNvPr id="11" name="Textplatzhalter 14"/>
          <p:cNvSpPr>
            <a:spLocks noGrp="1"/>
          </p:cNvSpPr>
          <p:nvPr>
            <p:ph type="body" sz="quarter" idx="13" hasCustomPrompt="1"/>
          </p:nvPr>
        </p:nvSpPr>
        <p:spPr>
          <a:xfrm>
            <a:off x="3260104" y="2462314"/>
            <a:ext cx="2682285" cy="2085342"/>
          </a:xfrm>
        </p:spPr>
        <p:txBody>
          <a:bodyPr>
            <a:noAutofit/>
          </a:bodyPr>
          <a:lstStyle>
            <a:lvl1pPr marL="0" indent="0">
              <a:lnSpc>
                <a:spcPts val="1200"/>
              </a:lnSpc>
              <a:buFontTx/>
              <a:buNone/>
              <a:defRPr sz="1050">
                <a:latin typeface="+mj-lt"/>
              </a:defRPr>
            </a:lvl1pPr>
          </a:lstStyle>
          <a:p>
            <a:pPr lvl="0"/>
            <a:r>
              <a:rPr lang="en-GB" noProof="0" dirty="0" err="1"/>
              <a:t>Mastertextformat</a:t>
            </a:r>
            <a:r>
              <a:rPr lang="en-GB" noProof="0" dirty="0"/>
              <a:t> </a:t>
            </a:r>
            <a:r>
              <a:rPr lang="en-GB" noProof="0" dirty="0" err="1"/>
              <a:t>bearbeiten</a:t>
            </a:r>
            <a:endParaRPr lang="en-GB" noProof="0" dirty="0"/>
          </a:p>
        </p:txBody>
      </p:sp>
      <p:sp>
        <p:nvSpPr>
          <p:cNvPr id="12" name="Textplatzhalter 4"/>
          <p:cNvSpPr>
            <a:spLocks noGrp="1"/>
          </p:cNvSpPr>
          <p:nvPr>
            <p:ph type="body" sz="quarter" idx="14" hasCustomPrompt="1"/>
          </p:nvPr>
        </p:nvSpPr>
        <p:spPr>
          <a:xfrm>
            <a:off x="6135619" y="2460577"/>
            <a:ext cx="2681288" cy="2087079"/>
          </a:xfrm>
        </p:spPr>
        <p:txBody>
          <a:bodyPr>
            <a:normAutofit/>
          </a:bodyPr>
          <a:lstStyle>
            <a:lvl1pPr marL="0" indent="0">
              <a:lnSpc>
                <a:spcPts val="1350"/>
              </a:lnSpc>
              <a:buNone/>
              <a:defRPr sz="1050">
                <a:latin typeface="+mj-lt"/>
              </a:defRPr>
            </a:lvl1pPr>
            <a:lvl2pPr marL="514350" indent="-171450">
              <a:lnSpc>
                <a:spcPts val="1200"/>
              </a:lnSpc>
              <a:buFont typeface="Wingdings" panose="05000000000000000000" pitchFamily="2" charset="2"/>
              <a:buChar char="§"/>
              <a:defRPr sz="900">
                <a:latin typeface="+mj-lt"/>
              </a:defRPr>
            </a:lvl2pPr>
            <a:lvl3pPr marL="857250" indent="-171450">
              <a:lnSpc>
                <a:spcPts val="1200"/>
              </a:lnSpc>
              <a:buFont typeface="Wingdings" panose="05000000000000000000" pitchFamily="2" charset="2"/>
              <a:buChar char="§"/>
              <a:defRPr sz="900">
                <a:latin typeface="+mj-lt"/>
              </a:defRPr>
            </a:lvl3pPr>
            <a:lvl4pPr marL="1200150" indent="-171450">
              <a:lnSpc>
                <a:spcPts val="1200"/>
              </a:lnSpc>
              <a:buFont typeface="Wingdings" panose="05000000000000000000" pitchFamily="2" charset="2"/>
              <a:buChar char="§"/>
              <a:defRPr sz="900">
                <a:latin typeface="+mj-lt"/>
              </a:defRPr>
            </a:lvl4pPr>
            <a:lvl5pPr marL="1543050" indent="-171450">
              <a:lnSpc>
                <a:spcPts val="1200"/>
              </a:lnSpc>
              <a:buFont typeface="Wingdings" panose="05000000000000000000" pitchFamily="2" charset="2"/>
              <a:buChar char="§"/>
              <a:defRPr sz="900">
                <a:latin typeface="+mj-lt"/>
              </a:defRPr>
            </a:lvl5pPr>
          </a:lstStyle>
          <a:p>
            <a:pPr lvl="0"/>
            <a:r>
              <a:rPr lang="en-GB" noProof="0" dirty="0" err="1"/>
              <a:t>Mastertextformt</a:t>
            </a:r>
            <a:r>
              <a:rPr lang="en-GB" noProof="0" dirty="0"/>
              <a:t> </a:t>
            </a:r>
            <a:r>
              <a:rPr lang="en-GB" noProof="0" dirty="0" err="1"/>
              <a:t>bearbeiten</a:t>
            </a:r>
            <a:endParaRPr lang="en-GB" noProof="0" dirty="0"/>
          </a:p>
        </p:txBody>
      </p:sp>
      <p:sp>
        <p:nvSpPr>
          <p:cNvPr id="13" name="Textplatzhalter 3"/>
          <p:cNvSpPr>
            <a:spLocks noGrp="1"/>
          </p:cNvSpPr>
          <p:nvPr>
            <p:ph type="body" sz="half" idx="15"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a:t>Category</a:t>
            </a:r>
          </a:p>
        </p:txBody>
      </p:sp>
      <p:sp>
        <p:nvSpPr>
          <p:cNvPr id="14" name="Slide Number Placeholder 6">
            <a:extLst>
              <a:ext uri="{FF2B5EF4-FFF2-40B4-BE49-F238E27FC236}">
                <a16:creationId xmlns:a16="http://schemas.microsoft.com/office/drawing/2014/main" id="{32D29D53-BA80-7E40-AA03-21BB2EB32840}"/>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‹Nr.›</a:t>
            </a:fld>
            <a:endParaRPr lang="en-GB" dirty="0"/>
          </a:p>
        </p:txBody>
      </p:sp>
    </p:spTree>
    <p:extLst>
      <p:ext uri="{BB962C8B-B14F-4D97-AF65-F5344CB8AC3E}">
        <p14:creationId xmlns:p14="http://schemas.microsoft.com/office/powerpoint/2010/main" val="31216033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Inhalt - Header Grau - 2 Spalten - 12pt">
    <p:spTree>
      <p:nvGrpSpPr>
        <p:cNvPr id="1" name=""/>
        <p:cNvGrpSpPr/>
        <p:nvPr/>
      </p:nvGrpSpPr>
      <p:grpSpPr>
        <a:xfrm>
          <a:off x="0" y="0"/>
          <a:ext cx="0" cy="0"/>
          <a:chOff x="0" y="0"/>
          <a:chExt cx="0" cy="0"/>
        </a:xfrm>
      </p:grpSpPr>
      <p:sp>
        <p:nvSpPr>
          <p:cNvPr id="8" name="Bildplatzhalter 4"/>
          <p:cNvSpPr>
            <a:spLocks noGrp="1"/>
          </p:cNvSpPr>
          <p:nvPr>
            <p:ph type="pic" sz="quarter" idx="10" hasCustomPrompt="1"/>
          </p:nvPr>
        </p:nvSpPr>
        <p:spPr>
          <a:xfrm>
            <a:off x="0" y="-61645"/>
            <a:ext cx="9144000" cy="2199068"/>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 name="Titel 1"/>
          <p:cNvSpPr>
            <a:spLocks noGrp="1"/>
          </p:cNvSpPr>
          <p:nvPr>
            <p:ph type="title" hasCustomPrompt="1"/>
          </p:nvPr>
        </p:nvSpPr>
        <p:spPr>
          <a:xfrm>
            <a:off x="385577" y="688588"/>
            <a:ext cx="8431331" cy="819719"/>
          </a:xfrm>
        </p:spPr>
        <p:txBody>
          <a:bodyPr anchor="b">
            <a:noAutofit/>
          </a:bodyPr>
          <a:lstStyle>
            <a:lvl1pPr>
              <a:lnSpc>
                <a:spcPts val="3000"/>
              </a:lnSpc>
              <a:defRPr sz="3300" b="1" cap="all" baseline="0">
                <a:latin typeface="+mn-lt"/>
              </a:defRPr>
            </a:lvl1pPr>
          </a:lstStyle>
          <a:p>
            <a:r>
              <a:rPr lang="en-GB" noProof="0" dirty="0" err="1"/>
              <a:t>Mastertitelformat</a:t>
            </a:r>
            <a:r>
              <a:rPr lang="en-GB" noProof="0" dirty="0"/>
              <a:t> </a:t>
            </a:r>
            <a:br>
              <a:rPr lang="en-GB" noProof="0" dirty="0"/>
            </a:br>
            <a:r>
              <a:rPr lang="en-GB" noProof="0" dirty="0" err="1"/>
              <a:t>bearbeiten</a:t>
            </a:r>
            <a:endParaRPr lang="en-GB" noProof="0" dirty="0"/>
          </a:p>
        </p:txBody>
      </p:sp>
      <p:pic>
        <p:nvPicPr>
          <p:cNvPr id="16" name="Bild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9394" y="4767712"/>
            <a:ext cx="194269" cy="223202"/>
          </a:xfrm>
          <a:prstGeom prst="rect">
            <a:avLst/>
          </a:prstGeom>
        </p:spPr>
      </p:pic>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platzhalter 3"/>
          <p:cNvSpPr>
            <a:spLocks noGrp="1"/>
          </p:cNvSpPr>
          <p:nvPr>
            <p:ph type="body" sz="half" idx="15"/>
          </p:nvPr>
        </p:nvSpPr>
        <p:spPr>
          <a:xfrm>
            <a:off x="385576" y="2460577"/>
            <a:ext cx="4131000" cy="2087079"/>
          </a:xfrm>
        </p:spPr>
        <p:txBody>
          <a:bodyPr>
            <a:normAutofit/>
          </a:bodyPr>
          <a:lstStyle>
            <a:lvl1pPr marL="0" indent="0">
              <a:lnSpc>
                <a:spcPts val="1200"/>
              </a:lnSpc>
              <a:buNone/>
              <a:defRPr sz="90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err="1"/>
              <a:t>Mastertextformat</a:t>
            </a:r>
            <a:r>
              <a:rPr lang="en-GB" noProof="0" dirty="0"/>
              <a:t> </a:t>
            </a:r>
            <a:r>
              <a:rPr lang="en-GB" noProof="0" dirty="0" err="1"/>
              <a:t>bearbeiten</a:t>
            </a:r>
            <a:endParaRPr lang="en-GB" noProof="0" dirty="0"/>
          </a:p>
        </p:txBody>
      </p:sp>
      <p:sp>
        <p:nvSpPr>
          <p:cNvPr id="14" name="Textplatzhalter 14"/>
          <p:cNvSpPr>
            <a:spLocks noGrp="1"/>
          </p:cNvSpPr>
          <p:nvPr>
            <p:ph type="body" sz="quarter" idx="16" hasCustomPrompt="1"/>
          </p:nvPr>
        </p:nvSpPr>
        <p:spPr>
          <a:xfrm>
            <a:off x="4685907" y="2460578"/>
            <a:ext cx="4131000" cy="2087078"/>
          </a:xfrm>
        </p:spPr>
        <p:txBody>
          <a:bodyPr>
            <a:noAutofit/>
          </a:bodyPr>
          <a:lstStyle>
            <a:lvl1pPr marL="0" indent="0">
              <a:lnSpc>
                <a:spcPts val="1200"/>
              </a:lnSpc>
              <a:buFontTx/>
              <a:buNone/>
              <a:defRPr sz="900">
                <a:latin typeface="+mj-lt"/>
              </a:defRPr>
            </a:lvl1pPr>
          </a:lstStyle>
          <a:p>
            <a:pPr lvl="0"/>
            <a:r>
              <a:rPr lang="en-GB" noProof="0" dirty="0" err="1"/>
              <a:t>Mastertextformat</a:t>
            </a:r>
            <a:r>
              <a:rPr lang="en-GB" noProof="0" dirty="0"/>
              <a:t> </a:t>
            </a:r>
            <a:r>
              <a:rPr lang="en-GB" noProof="0" dirty="0" err="1"/>
              <a:t>bearbeiten</a:t>
            </a:r>
            <a:endParaRPr lang="en-GB" noProof="0" dirty="0"/>
          </a:p>
        </p:txBody>
      </p:sp>
      <p:sp>
        <p:nvSpPr>
          <p:cNvPr id="10" name="Textplatzhalter 3"/>
          <p:cNvSpPr>
            <a:spLocks noGrp="1"/>
          </p:cNvSpPr>
          <p:nvPr>
            <p:ph type="body" sz="half" idx="14"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a:t>Category</a:t>
            </a:r>
          </a:p>
        </p:txBody>
      </p:sp>
      <p:sp>
        <p:nvSpPr>
          <p:cNvPr id="11" name="Slide Number Placeholder 6">
            <a:extLst>
              <a:ext uri="{FF2B5EF4-FFF2-40B4-BE49-F238E27FC236}">
                <a16:creationId xmlns:a16="http://schemas.microsoft.com/office/drawing/2014/main" id="{EB797B40-A306-7545-8798-5423C248D414}"/>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‹Nr.›</a:t>
            </a:fld>
            <a:endParaRPr lang="en-GB" dirty="0"/>
          </a:p>
        </p:txBody>
      </p:sp>
    </p:spTree>
    <p:extLst>
      <p:ext uri="{BB962C8B-B14F-4D97-AF65-F5344CB8AC3E}">
        <p14:creationId xmlns:p14="http://schemas.microsoft.com/office/powerpoint/2010/main" val="21756718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Inhalt - Header Grau - 2 Spalten - 14pt">
    <p:spTree>
      <p:nvGrpSpPr>
        <p:cNvPr id="1" name=""/>
        <p:cNvGrpSpPr/>
        <p:nvPr/>
      </p:nvGrpSpPr>
      <p:grpSpPr>
        <a:xfrm>
          <a:off x="0" y="0"/>
          <a:ext cx="0" cy="0"/>
          <a:chOff x="0" y="0"/>
          <a:chExt cx="0" cy="0"/>
        </a:xfrm>
      </p:grpSpPr>
      <p:sp>
        <p:nvSpPr>
          <p:cNvPr id="8" name="Bildplatzhalter 4"/>
          <p:cNvSpPr>
            <a:spLocks noGrp="1"/>
          </p:cNvSpPr>
          <p:nvPr>
            <p:ph type="pic" sz="quarter" idx="10" hasCustomPrompt="1"/>
          </p:nvPr>
        </p:nvSpPr>
        <p:spPr>
          <a:xfrm>
            <a:off x="0" y="-61645"/>
            <a:ext cx="9144000" cy="2199068"/>
          </a:xfrm>
          <a:solidFill>
            <a:schemeClr val="bg1">
              <a:lumMod val="95000"/>
            </a:schemeClr>
          </a:solidFill>
        </p:spPr>
        <p:txBody>
          <a:bodyPr anchor="ctr">
            <a:normAutofit/>
          </a:bodyPr>
          <a:lstStyle>
            <a:lvl1pPr marL="0" indent="0" algn="ctr">
              <a:buFontTx/>
              <a:buNone/>
              <a:defRPr sz="1350" baseline="0"/>
            </a:lvl1pPr>
          </a:lstStyle>
          <a:p>
            <a:r>
              <a:rPr lang="de-DE"/>
              <a:t>Bitte Foto einsetzen</a:t>
            </a:r>
          </a:p>
        </p:txBody>
      </p:sp>
      <p:sp>
        <p:nvSpPr>
          <p:cNvPr id="2" name="Titel 1"/>
          <p:cNvSpPr>
            <a:spLocks noGrp="1"/>
          </p:cNvSpPr>
          <p:nvPr>
            <p:ph type="title" hasCustomPrompt="1"/>
          </p:nvPr>
        </p:nvSpPr>
        <p:spPr>
          <a:xfrm>
            <a:off x="385577" y="688588"/>
            <a:ext cx="8431331" cy="819719"/>
          </a:xfrm>
        </p:spPr>
        <p:txBody>
          <a:bodyPr anchor="b">
            <a:noAutofit/>
          </a:bodyPr>
          <a:lstStyle>
            <a:lvl1pPr>
              <a:lnSpc>
                <a:spcPts val="3000"/>
              </a:lnSpc>
              <a:defRPr sz="3300" b="1" cap="all" baseline="0">
                <a:latin typeface="+mn-lt"/>
              </a:defRPr>
            </a:lvl1pPr>
          </a:lstStyle>
          <a:p>
            <a:r>
              <a:rPr lang="en-GB" noProof="0" dirty="0" err="1"/>
              <a:t>Mastertitelformat</a:t>
            </a:r>
            <a:r>
              <a:rPr lang="en-GB" noProof="0" dirty="0"/>
              <a:t> </a:t>
            </a:r>
            <a:br>
              <a:rPr lang="en-GB" noProof="0" dirty="0"/>
            </a:br>
            <a:r>
              <a:rPr lang="en-GB" noProof="0" dirty="0" err="1"/>
              <a:t>bearbeiten</a:t>
            </a:r>
            <a:endParaRPr lang="en-GB" noProof="0" dirty="0"/>
          </a:p>
        </p:txBody>
      </p:sp>
      <p:pic>
        <p:nvPicPr>
          <p:cNvPr id="16" name="Bild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49394" y="4767712"/>
            <a:ext cx="194269" cy="223202"/>
          </a:xfrm>
          <a:prstGeom prst="rect">
            <a:avLst/>
          </a:prstGeom>
        </p:spPr>
      </p:pic>
      <p:cxnSp>
        <p:nvCxnSpPr>
          <p:cNvPr id="9" name="Gerade Verbindung 9"/>
          <p:cNvCxnSpPr/>
          <p:nvPr userDrawn="1"/>
        </p:nvCxnSpPr>
        <p:spPr>
          <a:xfrm>
            <a:off x="460094" y="468777"/>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platzhalter 3"/>
          <p:cNvSpPr>
            <a:spLocks noGrp="1"/>
          </p:cNvSpPr>
          <p:nvPr>
            <p:ph type="body" sz="half" idx="15"/>
          </p:nvPr>
        </p:nvSpPr>
        <p:spPr>
          <a:xfrm>
            <a:off x="385576" y="2460577"/>
            <a:ext cx="4131000" cy="2087079"/>
          </a:xfrm>
        </p:spPr>
        <p:txBody>
          <a:bodyPr>
            <a:normAutofit/>
          </a:bodyPr>
          <a:lstStyle>
            <a:lvl1pPr marL="0" indent="0">
              <a:lnSpc>
                <a:spcPts val="1350"/>
              </a:lnSpc>
              <a:buNone/>
              <a:defRPr sz="1050">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err="1"/>
              <a:t>Mastertextformat</a:t>
            </a:r>
            <a:r>
              <a:rPr lang="en-GB" noProof="0" dirty="0"/>
              <a:t> </a:t>
            </a:r>
            <a:r>
              <a:rPr lang="en-GB" noProof="0" dirty="0" err="1"/>
              <a:t>bearbeiten</a:t>
            </a:r>
            <a:endParaRPr lang="en-GB" noProof="0" dirty="0"/>
          </a:p>
        </p:txBody>
      </p:sp>
      <p:sp>
        <p:nvSpPr>
          <p:cNvPr id="14" name="Textplatzhalter 14"/>
          <p:cNvSpPr>
            <a:spLocks noGrp="1"/>
          </p:cNvSpPr>
          <p:nvPr>
            <p:ph type="body" sz="quarter" idx="16" hasCustomPrompt="1"/>
          </p:nvPr>
        </p:nvSpPr>
        <p:spPr>
          <a:xfrm>
            <a:off x="4685907" y="2460578"/>
            <a:ext cx="4131000" cy="2087078"/>
          </a:xfrm>
        </p:spPr>
        <p:txBody>
          <a:bodyPr>
            <a:noAutofit/>
          </a:bodyPr>
          <a:lstStyle>
            <a:lvl1pPr marL="0" indent="0">
              <a:lnSpc>
                <a:spcPts val="1350"/>
              </a:lnSpc>
              <a:buFontTx/>
              <a:buNone/>
              <a:defRPr sz="1050">
                <a:latin typeface="+mj-lt"/>
              </a:defRPr>
            </a:lvl1pPr>
          </a:lstStyle>
          <a:p>
            <a:pPr lvl="0"/>
            <a:r>
              <a:rPr lang="en-GB" noProof="0" dirty="0" err="1"/>
              <a:t>Mastertextformat</a:t>
            </a:r>
            <a:r>
              <a:rPr lang="en-GB" noProof="0" dirty="0"/>
              <a:t> </a:t>
            </a:r>
            <a:r>
              <a:rPr lang="en-GB" noProof="0" dirty="0" err="1"/>
              <a:t>bearbeiten</a:t>
            </a:r>
            <a:endParaRPr lang="en-GB" noProof="0" dirty="0"/>
          </a:p>
        </p:txBody>
      </p:sp>
      <p:sp>
        <p:nvSpPr>
          <p:cNvPr id="10" name="Textplatzhalter 3"/>
          <p:cNvSpPr>
            <a:spLocks noGrp="1"/>
          </p:cNvSpPr>
          <p:nvPr>
            <p:ph type="body" sz="half" idx="14" hasCustomPrompt="1"/>
          </p:nvPr>
        </p:nvSpPr>
        <p:spPr>
          <a:xfrm>
            <a:off x="385576" y="164983"/>
            <a:ext cx="4131000" cy="213967"/>
          </a:xfrm>
        </p:spPr>
        <p:txBody>
          <a:bodyPr>
            <a:noAutofit/>
          </a:bodyPr>
          <a:lstStyle>
            <a:lvl1pPr marL="0" indent="0">
              <a:lnSpc>
                <a:spcPts val="1350"/>
              </a:lnSpc>
              <a:buNone/>
              <a:defRPr sz="900" b="1" cap="all" baseline="0">
                <a:solidFill>
                  <a:schemeClr val="bg1">
                    <a:lumMod val="65000"/>
                  </a:schemeClr>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noProof="0" dirty="0"/>
              <a:t>Category</a:t>
            </a:r>
          </a:p>
        </p:txBody>
      </p:sp>
      <p:sp>
        <p:nvSpPr>
          <p:cNvPr id="11" name="Slide Number Placeholder 6">
            <a:extLst>
              <a:ext uri="{FF2B5EF4-FFF2-40B4-BE49-F238E27FC236}">
                <a16:creationId xmlns:a16="http://schemas.microsoft.com/office/drawing/2014/main" id="{64EFFFA5-65F0-954B-A3FD-7362CDF97DEF}"/>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‹Nr.›</a:t>
            </a:fld>
            <a:endParaRPr lang="en-GB" dirty="0"/>
          </a:p>
        </p:txBody>
      </p:sp>
    </p:spTree>
    <p:extLst>
      <p:ext uri="{BB962C8B-B14F-4D97-AF65-F5344CB8AC3E}">
        <p14:creationId xmlns:p14="http://schemas.microsoft.com/office/powerpoint/2010/main" val="3508562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7" name="Slide Number Placeholder 6">
            <a:extLst>
              <a:ext uri="{FF2B5EF4-FFF2-40B4-BE49-F238E27FC236}">
                <a16:creationId xmlns:a16="http://schemas.microsoft.com/office/drawing/2014/main" id="{92E71D7F-0D49-964D-9E5D-7B998D427398}"/>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‹Nr.›</a:t>
            </a:fld>
            <a:endParaRPr lang="en-GB" dirty="0"/>
          </a:p>
        </p:txBody>
      </p:sp>
    </p:spTree>
    <p:extLst>
      <p:ext uri="{BB962C8B-B14F-4D97-AF65-F5344CB8AC3E}">
        <p14:creationId xmlns:p14="http://schemas.microsoft.com/office/powerpoint/2010/main" val="3323922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6">
            <a:extLst>
              <a:ext uri="{FF2B5EF4-FFF2-40B4-BE49-F238E27FC236}">
                <a16:creationId xmlns:a16="http://schemas.microsoft.com/office/drawing/2014/main" id="{81911014-9023-6F4E-90F4-3A788F650DD9}"/>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‹Nr.›</a:t>
            </a:fld>
            <a:endParaRPr lang="en-GB" dirty="0"/>
          </a:p>
        </p:txBody>
      </p:sp>
    </p:spTree>
    <p:extLst>
      <p:ext uri="{BB962C8B-B14F-4D97-AF65-F5344CB8AC3E}">
        <p14:creationId xmlns:p14="http://schemas.microsoft.com/office/powerpoint/2010/main" val="1918903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6">
            <a:extLst>
              <a:ext uri="{FF2B5EF4-FFF2-40B4-BE49-F238E27FC236}">
                <a16:creationId xmlns:a16="http://schemas.microsoft.com/office/drawing/2014/main" id="{02C12031-05B3-0F4B-9E9A-87AA2BDDBA57}"/>
              </a:ext>
            </a:extLst>
          </p:cNvPr>
          <p:cNvSpPr>
            <a:spLocks noGrp="1"/>
          </p:cNvSpPr>
          <p:nvPr>
            <p:ph type="sldNum" sz="quarter" idx="10"/>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‹Nr.›</a:t>
            </a:fld>
            <a:endParaRPr lang="en-GB" dirty="0"/>
          </a:p>
        </p:txBody>
      </p:sp>
    </p:spTree>
    <p:extLst>
      <p:ext uri="{BB962C8B-B14F-4D97-AF65-F5344CB8AC3E}">
        <p14:creationId xmlns:p14="http://schemas.microsoft.com/office/powerpoint/2010/main" val="2516042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Slide Number Placeholder 6">
            <a:extLst>
              <a:ext uri="{FF2B5EF4-FFF2-40B4-BE49-F238E27FC236}">
                <a16:creationId xmlns:a16="http://schemas.microsoft.com/office/drawing/2014/main" id="{582A596F-62AC-B34D-B3BE-6C9ADF891550}"/>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‹Nr.›</a:t>
            </a:fld>
            <a:endParaRPr lang="en-GB" dirty="0"/>
          </a:p>
        </p:txBody>
      </p:sp>
    </p:spTree>
    <p:extLst>
      <p:ext uri="{BB962C8B-B14F-4D97-AF65-F5344CB8AC3E}">
        <p14:creationId xmlns:p14="http://schemas.microsoft.com/office/powerpoint/2010/main" val="3861485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6">
            <a:extLst>
              <a:ext uri="{FF2B5EF4-FFF2-40B4-BE49-F238E27FC236}">
                <a16:creationId xmlns:a16="http://schemas.microsoft.com/office/drawing/2014/main" id="{46F1C162-73EF-9747-BB90-7A5ED9486880}"/>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‹Nr.›</a:t>
            </a:fld>
            <a:endParaRPr lang="en-GB" dirty="0"/>
          </a:p>
        </p:txBody>
      </p:sp>
    </p:spTree>
    <p:extLst>
      <p:ext uri="{BB962C8B-B14F-4D97-AF65-F5344CB8AC3E}">
        <p14:creationId xmlns:p14="http://schemas.microsoft.com/office/powerpoint/2010/main" val="1117994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8" name="Slide Number Placeholder 6">
            <a:extLst>
              <a:ext uri="{FF2B5EF4-FFF2-40B4-BE49-F238E27FC236}">
                <a16:creationId xmlns:a16="http://schemas.microsoft.com/office/drawing/2014/main" id="{3ED1475E-C4F9-9C48-AC97-178906119CB9}"/>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‹Nr.›</a:t>
            </a:fld>
            <a:endParaRPr lang="en-GB" dirty="0"/>
          </a:p>
        </p:txBody>
      </p:sp>
    </p:spTree>
    <p:extLst>
      <p:ext uri="{BB962C8B-B14F-4D97-AF65-F5344CB8AC3E}">
        <p14:creationId xmlns:p14="http://schemas.microsoft.com/office/powerpoint/2010/main" val="4240194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8" name="Slide Number Placeholder 6">
            <a:extLst>
              <a:ext uri="{FF2B5EF4-FFF2-40B4-BE49-F238E27FC236}">
                <a16:creationId xmlns:a16="http://schemas.microsoft.com/office/drawing/2014/main" id="{EF2D888B-50F4-534B-8CCC-547BE66DFFA4}"/>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‹Nr.›</a:t>
            </a:fld>
            <a:endParaRPr lang="en-GB" dirty="0"/>
          </a:p>
        </p:txBody>
      </p:sp>
    </p:spTree>
    <p:extLst>
      <p:ext uri="{BB962C8B-B14F-4D97-AF65-F5344CB8AC3E}">
        <p14:creationId xmlns:p14="http://schemas.microsoft.com/office/powerpoint/2010/main" val="2181624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52D435B8-5B2C-B740-909F-F439BFE4C041}"/>
              </a:ext>
            </a:extLst>
          </p:cNvPr>
          <p:cNvSpPr>
            <a:spLocks noGrp="1"/>
          </p:cNvSpPr>
          <p:nvPr>
            <p:ph type="sldNum" sz="quarter" idx="4"/>
          </p:nvPr>
        </p:nvSpPr>
        <p:spPr>
          <a:xfrm>
            <a:off x="78921" y="4839834"/>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365118A3-1793-2149-900A-53CEDCCBA901}" type="slidenum">
              <a:rPr lang="en-GB" smtClean="0"/>
              <a:pPr/>
              <a:t>‹Nr.›</a:t>
            </a:fld>
            <a:endParaRPr lang="en-GB" dirty="0"/>
          </a:p>
        </p:txBody>
      </p:sp>
    </p:spTree>
    <p:extLst>
      <p:ext uri="{BB962C8B-B14F-4D97-AF65-F5344CB8AC3E}">
        <p14:creationId xmlns:p14="http://schemas.microsoft.com/office/powerpoint/2010/main" val="819902677"/>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694" r:id="rId15"/>
    <p:sldLayoutId id="2147483714" r:id="rId16"/>
    <p:sldLayoutId id="2147483676" r:id="rId17"/>
    <p:sldLayoutId id="2147483683" r:id="rId18"/>
    <p:sldLayoutId id="2147483686" r:id="rId19"/>
    <p:sldLayoutId id="2147483685" r:id="rId20"/>
    <p:sldLayoutId id="2147483697" r:id="rId21"/>
    <p:sldLayoutId id="2147483689" r:id="rId22"/>
    <p:sldLayoutId id="2147483688" r:id="rId23"/>
    <p:sldLayoutId id="2147483690" r:id="rId24"/>
    <p:sldLayoutId id="2147483691" r:id="rId25"/>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15.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1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2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chart" Target="../charts/chart4.xml"/><Relationship Id="rId7" Type="http://schemas.openxmlformats.org/officeDocument/2006/relationships/image" Target="../media/image44.png"/><Relationship Id="rId12"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45.png"/><Relationship Id="rId11" Type="http://schemas.openxmlformats.org/officeDocument/2006/relationships/image" Target="../media/image49.png"/><Relationship Id="rId5" Type="http://schemas.openxmlformats.org/officeDocument/2006/relationships/chart" Target="../charts/chart6.xml"/><Relationship Id="rId10" Type="http://schemas.openxmlformats.org/officeDocument/2006/relationships/image" Target="../media/image48.png"/><Relationship Id="rId4" Type="http://schemas.openxmlformats.org/officeDocument/2006/relationships/chart" Target="../charts/chart5.xml"/><Relationship Id="rId9" Type="http://schemas.openxmlformats.org/officeDocument/2006/relationships/image" Target="../media/image47.png"/></Relationships>
</file>

<file path=ppt/slides/_rels/slide2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31.png"/><Relationship Id="rId7" Type="http://schemas.openxmlformats.org/officeDocument/2006/relationships/image" Target="../media/image54.png"/><Relationship Id="rId2" Type="http://schemas.openxmlformats.org/officeDocument/2006/relationships/image" Target="../media/image30.png"/><Relationship Id="rId1" Type="http://schemas.openxmlformats.org/officeDocument/2006/relationships/slideLayout" Target="../slideLayouts/slideLayout15.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8" Type="http://schemas.openxmlformats.org/officeDocument/2006/relationships/hyperlink" Target="https://streamlit.io/" TargetMode="External"/><Relationship Id="rId3" Type="http://schemas.openxmlformats.org/officeDocument/2006/relationships/hyperlink" Target="https://dividendstocks.cash/blog/the-pepsico-stock-fizzy-profits-with-dividend-topping/" TargetMode="External"/><Relationship Id="rId7" Type="http://schemas.openxmlformats.org/officeDocument/2006/relationships/hyperlink" Target="https://pypi.org/project/yfinance/" TargetMode="External"/><Relationship Id="rId2" Type="http://schemas.openxmlformats.org/officeDocument/2006/relationships/hyperlink" Target="https://github.com/moshchev/language_of_businessWS23" TargetMode="External"/><Relationship Id="rId1" Type="http://schemas.openxmlformats.org/officeDocument/2006/relationships/slideLayout" Target="../slideLayouts/slideLayout15.xml"/><Relationship Id="rId6" Type="http://schemas.openxmlformats.org/officeDocument/2006/relationships/hyperlink" Target="https://investors.coca-colacompany.com/filings-reports/annual-filings-10-k" TargetMode="External"/><Relationship Id="rId11" Type="http://schemas.openxmlformats.org/officeDocument/2006/relationships/hyperlink" Target="https://www.statista.com/statistics/603922/brand-value-non-alcoholic-beverage-brands-worldwide/#:~:text=Brand%20value%20of%20the%20most%20valuable%20soft%20drink%20brands%20worldwide%202023&amp;text=With%20a%20brand%20value%20of,around%2018%20billion%20U.S.%20dollars." TargetMode="External"/><Relationship Id="rId5" Type="http://schemas.openxmlformats.org/officeDocument/2006/relationships/hyperlink" Target="https://www.coca-cola.com/za/en/brands" TargetMode="External"/><Relationship Id="rId10" Type="http://schemas.openxmlformats.org/officeDocument/2006/relationships/hyperlink" Target="https://investors.coca-colacompany.com/about" TargetMode="External"/><Relationship Id="rId4" Type="http://schemas.openxmlformats.org/officeDocument/2006/relationships/hyperlink" Target="https://investors.pepsico.com/docs/default-source/investors/q4-2022/q4-2022-form-10k_hmielz4d40rd4s16.pdf" TargetMode="External"/><Relationship Id="rId9" Type="http://schemas.openxmlformats.org/officeDocument/2006/relationships/hyperlink" Target="https://plotly.com/python/"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hyperlink" Target="https://www.statista.com/statistics/603922/brand-value-non-alcoholic-beverage-brands-worldwide/#:~:text=Brand%20value%20of%20the%20most%20valuable%20soft%20drink%20brands%20worldwide%202023&amp;text=With%20a%20brand%20value%20of,around%2018%20billion%20U.S.%20dollars." TargetMode="Externa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6.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5.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hyperlink" Target="https://investors.coca-colacompany.com/about/coca-cola-system" TargetMode="Externa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 2"/>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0" y="0"/>
            <a:ext cx="9144000" cy="5143500"/>
          </a:xfrm>
          <a:prstGeom prst="rect">
            <a:avLst/>
          </a:prstGeom>
        </p:spPr>
      </p:pic>
      <p:pic>
        <p:nvPicPr>
          <p:cNvPr id="6" name="Bild 9">
            <a:extLst>
              <a:ext uri="{FF2B5EF4-FFF2-40B4-BE49-F238E27FC236}">
                <a16:creationId xmlns:a16="http://schemas.microsoft.com/office/drawing/2014/main" id="{0FA4D41A-2F29-D940-9120-03FD5892B4D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29598" y="316008"/>
            <a:ext cx="1327433" cy="838355"/>
          </a:xfrm>
          <a:prstGeom prst="rect">
            <a:avLst/>
          </a:prstGeom>
        </p:spPr>
      </p:pic>
      <p:cxnSp>
        <p:nvCxnSpPr>
          <p:cNvPr id="8" name="Gerade Verbindung 4">
            <a:extLst>
              <a:ext uri="{FF2B5EF4-FFF2-40B4-BE49-F238E27FC236}">
                <a16:creationId xmlns:a16="http://schemas.microsoft.com/office/drawing/2014/main" id="{83E3A2B1-7D54-B540-BB4E-53D76D59D62E}"/>
              </a:ext>
            </a:extLst>
          </p:cNvPr>
          <p:cNvCxnSpPr/>
          <p:nvPr/>
        </p:nvCxnSpPr>
        <p:spPr>
          <a:xfrm>
            <a:off x="487632" y="3187768"/>
            <a:ext cx="57294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itel 1">
            <a:extLst>
              <a:ext uri="{FF2B5EF4-FFF2-40B4-BE49-F238E27FC236}">
                <a16:creationId xmlns:a16="http://schemas.microsoft.com/office/drawing/2014/main" id="{E56C0690-11CD-BA4B-83A2-98A91C9323B0}"/>
              </a:ext>
            </a:extLst>
          </p:cNvPr>
          <p:cNvSpPr>
            <a:spLocks noGrp="1"/>
          </p:cNvSpPr>
          <p:nvPr/>
        </p:nvSpPr>
        <p:spPr>
          <a:xfrm>
            <a:off x="400229" y="3246123"/>
            <a:ext cx="9427826" cy="1581370"/>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t">
            <a:noAutofit/>
          </a:bodyPr>
          <a:lstStyle>
            <a:lvl1pPr algn="l" defTabSz="914400" rtl="0" eaLnBrk="1" latinLnBrk="0" hangingPunct="1">
              <a:lnSpc>
                <a:spcPct val="90000"/>
              </a:lnSpc>
              <a:spcBef>
                <a:spcPct val="0"/>
              </a:spcBef>
              <a:buNone/>
              <a:defRPr sz="5400" kern="1200">
                <a:solidFill>
                  <a:schemeClr val="bg1"/>
                </a:solidFill>
                <a:latin typeface="Frutiger LT 87 ExtraBlackCn" panose="020B0906030504030204" pitchFamily="34" charset="0"/>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nSpc>
                <a:spcPts val="4875"/>
              </a:lnSpc>
            </a:pPr>
            <a:r>
              <a:rPr lang="en-US" sz="4000" b="1" dirty="0">
                <a:latin typeface="+mn-lt"/>
              </a:rPr>
              <a:t>Python-Powered Financial Performance Analysis Engine &amp; Dashboard</a:t>
            </a:r>
          </a:p>
        </p:txBody>
      </p:sp>
      <p:sp>
        <p:nvSpPr>
          <p:cNvPr id="4" name="Titel 1">
            <a:extLst>
              <a:ext uri="{FF2B5EF4-FFF2-40B4-BE49-F238E27FC236}">
                <a16:creationId xmlns:a16="http://schemas.microsoft.com/office/drawing/2014/main" id="{CFBC8ECF-5252-7D40-71DA-30526996610C}"/>
              </a:ext>
            </a:extLst>
          </p:cNvPr>
          <p:cNvSpPr>
            <a:spLocks noGrp="1"/>
          </p:cNvSpPr>
          <p:nvPr/>
        </p:nvSpPr>
        <p:spPr>
          <a:xfrm>
            <a:off x="1157680" y="4315585"/>
            <a:ext cx="7877263" cy="388748"/>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t">
            <a:noAutofit/>
          </a:bodyPr>
          <a:lstStyle>
            <a:lvl1pPr algn="l" defTabSz="914400" rtl="0" eaLnBrk="1" latinLnBrk="0" hangingPunct="1">
              <a:lnSpc>
                <a:spcPct val="90000"/>
              </a:lnSpc>
              <a:spcBef>
                <a:spcPct val="0"/>
              </a:spcBef>
              <a:buNone/>
              <a:defRPr sz="5400" kern="1200">
                <a:solidFill>
                  <a:schemeClr val="bg1"/>
                </a:solidFill>
                <a:latin typeface="Frutiger LT 87 ExtraBlackCn" panose="020B0906030504030204" pitchFamily="34" charset="0"/>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r">
              <a:lnSpc>
                <a:spcPts val="4875"/>
              </a:lnSpc>
            </a:pPr>
            <a:r>
              <a:rPr lang="en-US" sz="2400" b="1" dirty="0">
                <a:latin typeface="+mn-lt"/>
              </a:rPr>
              <a:t>Alexander </a:t>
            </a:r>
            <a:r>
              <a:rPr lang="en-US" sz="2400" b="1" dirty="0" err="1">
                <a:latin typeface="+mn-lt"/>
              </a:rPr>
              <a:t>Moshchev</a:t>
            </a:r>
            <a:r>
              <a:rPr lang="en-US" sz="2400" b="1" dirty="0">
                <a:latin typeface="+mn-lt"/>
              </a:rPr>
              <a:t> | Cheng Yu | Jing Wang | Marius Gnoth |</a:t>
            </a:r>
          </a:p>
        </p:txBody>
      </p:sp>
    </p:spTree>
    <p:extLst>
      <p:ext uri="{BB962C8B-B14F-4D97-AF65-F5344CB8AC3E}">
        <p14:creationId xmlns:p14="http://schemas.microsoft.com/office/powerpoint/2010/main" val="1633214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el 13">
            <a:extLst>
              <a:ext uri="{FF2B5EF4-FFF2-40B4-BE49-F238E27FC236}">
                <a16:creationId xmlns:a16="http://schemas.microsoft.com/office/drawing/2014/main" id="{1BA939BE-D18B-1B1B-5006-7AD9DB7914FD}"/>
              </a:ext>
            </a:extLst>
          </p:cNvPr>
          <p:cNvSpPr>
            <a:spLocks noGrp="1"/>
          </p:cNvSpPr>
          <p:nvPr>
            <p:ph type="title"/>
          </p:nvPr>
        </p:nvSpPr>
        <p:spPr>
          <a:xfrm>
            <a:off x="385577" y="311398"/>
            <a:ext cx="8431331" cy="1196910"/>
          </a:xfrm>
        </p:spPr>
        <p:txBody>
          <a:bodyPr/>
          <a:lstStyle/>
          <a:p>
            <a:pPr algn="ctr"/>
            <a:r>
              <a:rPr lang="de-DE" dirty="0" err="1"/>
              <a:t>BUSiness</a:t>
            </a:r>
            <a:r>
              <a:rPr lang="de-DE" dirty="0"/>
              <a:t> Model Canvas</a:t>
            </a:r>
          </a:p>
        </p:txBody>
      </p:sp>
      <p:sp>
        <p:nvSpPr>
          <p:cNvPr id="4" name="Textplatzhalter 3">
            <a:extLst>
              <a:ext uri="{FF2B5EF4-FFF2-40B4-BE49-F238E27FC236}">
                <a16:creationId xmlns:a16="http://schemas.microsoft.com/office/drawing/2014/main" id="{2A894880-4597-BAFE-623B-76D4BB2DD991}"/>
              </a:ext>
            </a:extLst>
          </p:cNvPr>
          <p:cNvSpPr>
            <a:spLocks noGrp="1"/>
          </p:cNvSpPr>
          <p:nvPr>
            <p:ph type="body" sz="half" idx="14"/>
          </p:nvPr>
        </p:nvSpPr>
        <p:spPr/>
        <p:txBody>
          <a:bodyPr/>
          <a:lstStyle/>
          <a:p>
            <a:r>
              <a:rPr lang="de-DE" dirty="0"/>
              <a:t>Business Model</a:t>
            </a:r>
          </a:p>
        </p:txBody>
      </p:sp>
      <p:sp>
        <p:nvSpPr>
          <p:cNvPr id="74" name="Google Shape;116;p26">
            <a:extLst>
              <a:ext uri="{FF2B5EF4-FFF2-40B4-BE49-F238E27FC236}">
                <a16:creationId xmlns:a16="http://schemas.microsoft.com/office/drawing/2014/main" id="{6201177A-C30D-E626-FD72-DC5B94DE73D3}"/>
              </a:ext>
            </a:extLst>
          </p:cNvPr>
          <p:cNvSpPr/>
          <p:nvPr/>
        </p:nvSpPr>
        <p:spPr>
          <a:xfrm>
            <a:off x="2062303" y="867002"/>
            <a:ext cx="1662776" cy="15120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16;p26">
            <a:extLst>
              <a:ext uri="{FF2B5EF4-FFF2-40B4-BE49-F238E27FC236}">
                <a16:creationId xmlns:a16="http://schemas.microsoft.com/office/drawing/2014/main" id="{7E335ABD-FBA2-2935-3A1E-FFB02B37D0C2}"/>
              </a:ext>
            </a:extLst>
          </p:cNvPr>
          <p:cNvSpPr/>
          <p:nvPr/>
        </p:nvSpPr>
        <p:spPr>
          <a:xfrm>
            <a:off x="3739030" y="867002"/>
            <a:ext cx="1662776" cy="3019198"/>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16;p26">
            <a:extLst>
              <a:ext uri="{FF2B5EF4-FFF2-40B4-BE49-F238E27FC236}">
                <a16:creationId xmlns:a16="http://schemas.microsoft.com/office/drawing/2014/main" id="{BBC265FA-D23B-194D-F837-3A44AA7C63E4}"/>
              </a:ext>
            </a:extLst>
          </p:cNvPr>
          <p:cNvSpPr/>
          <p:nvPr/>
        </p:nvSpPr>
        <p:spPr>
          <a:xfrm>
            <a:off x="5415757" y="867002"/>
            <a:ext cx="1662776" cy="15120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116;p26">
            <a:extLst>
              <a:ext uri="{FF2B5EF4-FFF2-40B4-BE49-F238E27FC236}">
                <a16:creationId xmlns:a16="http://schemas.microsoft.com/office/drawing/2014/main" id="{B8354EE6-C278-8837-733E-3C46EB02CFED}"/>
              </a:ext>
            </a:extLst>
          </p:cNvPr>
          <p:cNvSpPr/>
          <p:nvPr/>
        </p:nvSpPr>
        <p:spPr>
          <a:xfrm>
            <a:off x="7092484" y="867002"/>
            <a:ext cx="1662776" cy="3019198"/>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16;p26">
            <a:extLst>
              <a:ext uri="{FF2B5EF4-FFF2-40B4-BE49-F238E27FC236}">
                <a16:creationId xmlns:a16="http://schemas.microsoft.com/office/drawing/2014/main" id="{F3D5B957-BC07-60F9-CEE7-9F872CB01619}"/>
              </a:ext>
            </a:extLst>
          </p:cNvPr>
          <p:cNvSpPr/>
          <p:nvPr/>
        </p:nvSpPr>
        <p:spPr>
          <a:xfrm>
            <a:off x="385576" y="867002"/>
            <a:ext cx="1662776" cy="3019198"/>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16;p26">
            <a:extLst>
              <a:ext uri="{FF2B5EF4-FFF2-40B4-BE49-F238E27FC236}">
                <a16:creationId xmlns:a16="http://schemas.microsoft.com/office/drawing/2014/main" id="{D3B526BC-8BC9-4C62-A8EB-92C79A3333BC}"/>
              </a:ext>
            </a:extLst>
          </p:cNvPr>
          <p:cNvSpPr/>
          <p:nvPr/>
        </p:nvSpPr>
        <p:spPr>
          <a:xfrm>
            <a:off x="385576" y="3886200"/>
            <a:ext cx="4186424" cy="953634"/>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16;p26">
            <a:extLst>
              <a:ext uri="{FF2B5EF4-FFF2-40B4-BE49-F238E27FC236}">
                <a16:creationId xmlns:a16="http://schemas.microsoft.com/office/drawing/2014/main" id="{60984E10-9D5B-3111-005E-B1BEF682B216}"/>
              </a:ext>
            </a:extLst>
          </p:cNvPr>
          <p:cNvSpPr/>
          <p:nvPr/>
        </p:nvSpPr>
        <p:spPr>
          <a:xfrm>
            <a:off x="4572000" y="3886200"/>
            <a:ext cx="4186424" cy="953634"/>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38;p26">
            <a:extLst>
              <a:ext uri="{FF2B5EF4-FFF2-40B4-BE49-F238E27FC236}">
                <a16:creationId xmlns:a16="http://schemas.microsoft.com/office/drawing/2014/main" id="{5A4166F8-95A6-189D-BB0C-4E522169C590}"/>
              </a:ext>
            </a:extLst>
          </p:cNvPr>
          <p:cNvSpPr txBox="1"/>
          <p:nvPr/>
        </p:nvSpPr>
        <p:spPr>
          <a:xfrm>
            <a:off x="385576" y="893461"/>
            <a:ext cx="1662776" cy="37693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sz="1400" b="1" dirty="0">
                <a:solidFill>
                  <a:schemeClr val="dk1"/>
                </a:solidFill>
                <a:latin typeface="+mj-lt"/>
                <a:ea typeface="Raleway"/>
                <a:cs typeface="Raleway"/>
                <a:sym typeface="Raleway"/>
              </a:rPr>
              <a:t>Key Partners</a:t>
            </a:r>
            <a:endParaRPr sz="1400" b="1" dirty="0">
              <a:solidFill>
                <a:schemeClr val="dk1"/>
              </a:solidFill>
              <a:latin typeface="+mj-lt"/>
              <a:ea typeface="Raleway"/>
              <a:cs typeface="Raleway"/>
              <a:sym typeface="Raleway"/>
            </a:endParaRPr>
          </a:p>
        </p:txBody>
      </p:sp>
      <p:sp>
        <p:nvSpPr>
          <p:cNvPr id="80" name="Google Shape;138;p26">
            <a:extLst>
              <a:ext uri="{FF2B5EF4-FFF2-40B4-BE49-F238E27FC236}">
                <a16:creationId xmlns:a16="http://schemas.microsoft.com/office/drawing/2014/main" id="{97980284-DB0D-CA43-78B0-6BE6341D82D7}"/>
              </a:ext>
            </a:extLst>
          </p:cNvPr>
          <p:cNvSpPr txBox="1"/>
          <p:nvPr/>
        </p:nvSpPr>
        <p:spPr>
          <a:xfrm>
            <a:off x="2049890" y="893461"/>
            <a:ext cx="1662776" cy="37693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sz="1400" b="1" dirty="0">
                <a:solidFill>
                  <a:schemeClr val="dk1"/>
                </a:solidFill>
                <a:latin typeface="+mj-lt"/>
                <a:ea typeface="Raleway"/>
                <a:cs typeface="Raleway"/>
                <a:sym typeface="Raleway"/>
              </a:rPr>
              <a:t>Key Activities</a:t>
            </a:r>
            <a:endParaRPr sz="1400" b="1" dirty="0">
              <a:solidFill>
                <a:schemeClr val="dk1"/>
              </a:solidFill>
              <a:latin typeface="+mj-lt"/>
              <a:ea typeface="Raleway"/>
              <a:cs typeface="Raleway"/>
              <a:sym typeface="Raleway"/>
            </a:endParaRPr>
          </a:p>
        </p:txBody>
      </p:sp>
      <p:sp>
        <p:nvSpPr>
          <p:cNvPr id="81" name="Google Shape;138;p26">
            <a:extLst>
              <a:ext uri="{FF2B5EF4-FFF2-40B4-BE49-F238E27FC236}">
                <a16:creationId xmlns:a16="http://schemas.microsoft.com/office/drawing/2014/main" id="{237979D2-2D9F-9829-FBE9-9267BC34B26E}"/>
              </a:ext>
            </a:extLst>
          </p:cNvPr>
          <p:cNvSpPr txBox="1"/>
          <p:nvPr/>
        </p:nvSpPr>
        <p:spPr>
          <a:xfrm>
            <a:off x="3830237" y="893461"/>
            <a:ext cx="1343413" cy="37693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sz="1400" b="1" dirty="0">
                <a:solidFill>
                  <a:schemeClr val="dk1"/>
                </a:solidFill>
                <a:latin typeface="+mj-lt"/>
                <a:ea typeface="Raleway"/>
                <a:cs typeface="Raleway"/>
                <a:sym typeface="Raleway"/>
              </a:rPr>
              <a:t>Value Proposition</a:t>
            </a:r>
            <a:endParaRPr sz="1400" b="1" dirty="0">
              <a:solidFill>
                <a:schemeClr val="dk1"/>
              </a:solidFill>
              <a:latin typeface="+mj-lt"/>
              <a:ea typeface="Raleway"/>
              <a:cs typeface="Raleway"/>
              <a:sym typeface="Raleway"/>
            </a:endParaRPr>
          </a:p>
        </p:txBody>
      </p:sp>
      <p:sp>
        <p:nvSpPr>
          <p:cNvPr id="82" name="Google Shape;138;p26">
            <a:extLst>
              <a:ext uri="{FF2B5EF4-FFF2-40B4-BE49-F238E27FC236}">
                <a16:creationId xmlns:a16="http://schemas.microsoft.com/office/drawing/2014/main" id="{7DA1767E-C519-8FD1-D577-4AA74F4480A4}"/>
              </a:ext>
            </a:extLst>
          </p:cNvPr>
          <p:cNvSpPr txBox="1"/>
          <p:nvPr/>
        </p:nvSpPr>
        <p:spPr>
          <a:xfrm>
            <a:off x="5401807" y="893461"/>
            <a:ext cx="1476872" cy="37693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sz="1400" b="1" dirty="0">
                <a:solidFill>
                  <a:schemeClr val="dk1"/>
                </a:solidFill>
                <a:latin typeface="+mj-lt"/>
                <a:ea typeface="Raleway"/>
                <a:cs typeface="Raleway"/>
                <a:sym typeface="Raleway"/>
              </a:rPr>
              <a:t>Customer Relations</a:t>
            </a:r>
            <a:endParaRPr sz="1400" b="1" dirty="0">
              <a:solidFill>
                <a:schemeClr val="dk1"/>
              </a:solidFill>
              <a:latin typeface="+mj-lt"/>
              <a:ea typeface="Raleway"/>
              <a:cs typeface="Raleway"/>
              <a:sym typeface="Raleway"/>
            </a:endParaRPr>
          </a:p>
        </p:txBody>
      </p:sp>
      <p:sp>
        <p:nvSpPr>
          <p:cNvPr id="83" name="Google Shape;138;p26">
            <a:extLst>
              <a:ext uri="{FF2B5EF4-FFF2-40B4-BE49-F238E27FC236}">
                <a16:creationId xmlns:a16="http://schemas.microsoft.com/office/drawing/2014/main" id="{0D488B6E-8010-A12D-54A0-D3AEC4D90BDA}"/>
              </a:ext>
            </a:extLst>
          </p:cNvPr>
          <p:cNvSpPr txBox="1"/>
          <p:nvPr/>
        </p:nvSpPr>
        <p:spPr>
          <a:xfrm>
            <a:off x="7092485" y="893461"/>
            <a:ext cx="1517652" cy="37693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sz="1400" b="1" dirty="0">
                <a:solidFill>
                  <a:schemeClr val="dk1"/>
                </a:solidFill>
                <a:latin typeface="+mj-lt"/>
                <a:ea typeface="Raleway"/>
                <a:cs typeface="Raleway"/>
                <a:sym typeface="Raleway"/>
              </a:rPr>
              <a:t>Customer Segments</a:t>
            </a:r>
            <a:endParaRPr sz="1400" b="1" dirty="0">
              <a:solidFill>
                <a:schemeClr val="dk1"/>
              </a:solidFill>
              <a:latin typeface="+mj-lt"/>
              <a:ea typeface="Raleway"/>
              <a:cs typeface="Raleway"/>
              <a:sym typeface="Raleway"/>
            </a:endParaRPr>
          </a:p>
        </p:txBody>
      </p:sp>
      <p:sp>
        <p:nvSpPr>
          <p:cNvPr id="84" name="Google Shape;116;p26">
            <a:extLst>
              <a:ext uri="{FF2B5EF4-FFF2-40B4-BE49-F238E27FC236}">
                <a16:creationId xmlns:a16="http://schemas.microsoft.com/office/drawing/2014/main" id="{7BBCCCFC-F7B9-DFD7-2D2F-25E1F09287C2}"/>
              </a:ext>
            </a:extLst>
          </p:cNvPr>
          <p:cNvSpPr/>
          <p:nvPr/>
        </p:nvSpPr>
        <p:spPr>
          <a:xfrm>
            <a:off x="2062303" y="2379002"/>
            <a:ext cx="1662776" cy="1507198"/>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38;p26">
            <a:extLst>
              <a:ext uri="{FF2B5EF4-FFF2-40B4-BE49-F238E27FC236}">
                <a16:creationId xmlns:a16="http://schemas.microsoft.com/office/drawing/2014/main" id="{C39203E1-7D1F-CCB9-B234-9E49B9BC667F}"/>
              </a:ext>
            </a:extLst>
          </p:cNvPr>
          <p:cNvSpPr txBox="1"/>
          <p:nvPr/>
        </p:nvSpPr>
        <p:spPr>
          <a:xfrm>
            <a:off x="2049890" y="2400066"/>
            <a:ext cx="1662776" cy="37693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sz="1400" b="1" dirty="0">
                <a:solidFill>
                  <a:schemeClr val="dk1"/>
                </a:solidFill>
                <a:latin typeface="+mj-lt"/>
                <a:ea typeface="Raleway"/>
                <a:cs typeface="Raleway"/>
                <a:sym typeface="Raleway"/>
              </a:rPr>
              <a:t>Key Resources</a:t>
            </a:r>
            <a:endParaRPr sz="1400" b="1" dirty="0">
              <a:solidFill>
                <a:schemeClr val="dk1"/>
              </a:solidFill>
              <a:latin typeface="+mj-lt"/>
              <a:ea typeface="Raleway"/>
              <a:cs typeface="Raleway"/>
              <a:sym typeface="Raleway"/>
            </a:endParaRPr>
          </a:p>
        </p:txBody>
      </p:sp>
      <p:sp>
        <p:nvSpPr>
          <p:cNvPr id="86" name="Google Shape;116;p26">
            <a:extLst>
              <a:ext uri="{FF2B5EF4-FFF2-40B4-BE49-F238E27FC236}">
                <a16:creationId xmlns:a16="http://schemas.microsoft.com/office/drawing/2014/main" id="{9A304016-4B3B-9ED6-BDAB-8E1797B5CD29}"/>
              </a:ext>
            </a:extLst>
          </p:cNvPr>
          <p:cNvSpPr/>
          <p:nvPr/>
        </p:nvSpPr>
        <p:spPr>
          <a:xfrm>
            <a:off x="5415757" y="2374069"/>
            <a:ext cx="1662776" cy="15120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 name="Google Shape;138;p26">
            <a:extLst>
              <a:ext uri="{FF2B5EF4-FFF2-40B4-BE49-F238E27FC236}">
                <a16:creationId xmlns:a16="http://schemas.microsoft.com/office/drawing/2014/main" id="{FF97230A-675E-38AF-DAA5-A9173EB0841F}"/>
              </a:ext>
            </a:extLst>
          </p:cNvPr>
          <p:cNvSpPr txBox="1"/>
          <p:nvPr/>
        </p:nvSpPr>
        <p:spPr>
          <a:xfrm>
            <a:off x="5422733" y="2400066"/>
            <a:ext cx="1662776" cy="37693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sz="1400" b="1" dirty="0">
                <a:solidFill>
                  <a:schemeClr val="dk1"/>
                </a:solidFill>
                <a:latin typeface="+mj-lt"/>
                <a:ea typeface="Raleway"/>
                <a:cs typeface="Raleway"/>
                <a:sym typeface="Raleway"/>
              </a:rPr>
              <a:t>Channels</a:t>
            </a:r>
            <a:endParaRPr sz="1400" b="1" dirty="0">
              <a:solidFill>
                <a:schemeClr val="dk1"/>
              </a:solidFill>
              <a:latin typeface="+mj-lt"/>
              <a:ea typeface="Raleway"/>
              <a:cs typeface="Raleway"/>
              <a:sym typeface="Raleway"/>
            </a:endParaRPr>
          </a:p>
        </p:txBody>
      </p:sp>
      <p:sp>
        <p:nvSpPr>
          <p:cNvPr id="88" name="Google Shape;138;p26">
            <a:extLst>
              <a:ext uri="{FF2B5EF4-FFF2-40B4-BE49-F238E27FC236}">
                <a16:creationId xmlns:a16="http://schemas.microsoft.com/office/drawing/2014/main" id="{59F94617-D91B-8958-B2BF-636EFE51E4BE}"/>
              </a:ext>
            </a:extLst>
          </p:cNvPr>
          <p:cNvSpPr txBox="1"/>
          <p:nvPr/>
        </p:nvSpPr>
        <p:spPr>
          <a:xfrm>
            <a:off x="385576" y="3903708"/>
            <a:ext cx="1662776" cy="33048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sz="1600" b="1" dirty="0">
                <a:solidFill>
                  <a:schemeClr val="dk1"/>
                </a:solidFill>
                <a:latin typeface="+mj-lt"/>
                <a:ea typeface="Raleway"/>
                <a:cs typeface="Raleway"/>
                <a:sym typeface="Raleway"/>
              </a:rPr>
              <a:t>Cost Structure</a:t>
            </a:r>
            <a:endParaRPr sz="1600" b="1" dirty="0">
              <a:solidFill>
                <a:schemeClr val="dk1"/>
              </a:solidFill>
              <a:latin typeface="+mj-lt"/>
              <a:ea typeface="Raleway"/>
              <a:cs typeface="Raleway"/>
              <a:sym typeface="Raleway"/>
            </a:endParaRPr>
          </a:p>
        </p:txBody>
      </p:sp>
      <p:sp>
        <p:nvSpPr>
          <p:cNvPr id="89" name="Google Shape;138;p26">
            <a:extLst>
              <a:ext uri="{FF2B5EF4-FFF2-40B4-BE49-F238E27FC236}">
                <a16:creationId xmlns:a16="http://schemas.microsoft.com/office/drawing/2014/main" id="{3E316D77-C7F2-9A1D-5CBF-D6509A24ACBC}"/>
              </a:ext>
            </a:extLst>
          </p:cNvPr>
          <p:cNvSpPr txBox="1"/>
          <p:nvPr/>
        </p:nvSpPr>
        <p:spPr>
          <a:xfrm>
            <a:off x="4584369" y="3903708"/>
            <a:ext cx="1662776" cy="33048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sz="1600" b="1" dirty="0">
                <a:solidFill>
                  <a:schemeClr val="dk1"/>
                </a:solidFill>
                <a:latin typeface="+mj-lt"/>
                <a:ea typeface="Raleway"/>
                <a:cs typeface="Raleway"/>
                <a:sym typeface="Raleway"/>
              </a:rPr>
              <a:t>Revenue Streams</a:t>
            </a:r>
            <a:endParaRPr sz="1600" b="1" dirty="0">
              <a:solidFill>
                <a:schemeClr val="dk1"/>
              </a:solidFill>
              <a:latin typeface="+mj-lt"/>
              <a:ea typeface="Raleway"/>
              <a:cs typeface="Raleway"/>
              <a:sym typeface="Raleway"/>
            </a:endParaRPr>
          </a:p>
        </p:txBody>
      </p:sp>
      <p:grpSp>
        <p:nvGrpSpPr>
          <p:cNvPr id="90" name="Google Shape;147;p26">
            <a:extLst>
              <a:ext uri="{FF2B5EF4-FFF2-40B4-BE49-F238E27FC236}">
                <a16:creationId xmlns:a16="http://schemas.microsoft.com/office/drawing/2014/main" id="{2816A6E1-0C2E-A3D4-65A5-1105861EB322}"/>
              </a:ext>
            </a:extLst>
          </p:cNvPr>
          <p:cNvGrpSpPr/>
          <p:nvPr/>
        </p:nvGrpSpPr>
        <p:grpSpPr>
          <a:xfrm>
            <a:off x="1669281" y="936051"/>
            <a:ext cx="286255" cy="291758"/>
            <a:chOff x="1625325" y="239100"/>
            <a:chExt cx="4347075" cy="4423125"/>
          </a:xfrm>
          <a:solidFill>
            <a:srgbClr val="1B4E9C"/>
          </a:solidFill>
        </p:grpSpPr>
        <p:sp>
          <p:nvSpPr>
            <p:cNvPr id="91" name="Google Shape;148;p26">
              <a:extLst>
                <a:ext uri="{FF2B5EF4-FFF2-40B4-BE49-F238E27FC236}">
                  <a16:creationId xmlns:a16="http://schemas.microsoft.com/office/drawing/2014/main" id="{E657F1B6-390A-04CF-DA09-2F8CF173860E}"/>
                </a:ext>
              </a:extLst>
            </p:cNvPr>
            <p:cNvSpPr/>
            <p:nvPr/>
          </p:nvSpPr>
          <p:spPr>
            <a:xfrm>
              <a:off x="1625325" y="2189700"/>
              <a:ext cx="2608250" cy="2472525"/>
            </a:xfrm>
            <a:custGeom>
              <a:avLst/>
              <a:gdLst/>
              <a:ahLst/>
              <a:cxnLst/>
              <a:rect l="l" t="t" r="r" b="b"/>
              <a:pathLst>
                <a:path w="104330" h="98901" extrusionOk="0">
                  <a:moveTo>
                    <a:pt x="55291" y="18440"/>
                  </a:moveTo>
                  <a:cubicBezTo>
                    <a:pt x="58719" y="18440"/>
                    <a:pt x="62195" y="19800"/>
                    <a:pt x="65094" y="22699"/>
                  </a:cubicBezTo>
                  <a:lnTo>
                    <a:pt x="78470" y="33400"/>
                  </a:lnTo>
                  <a:cubicBezTo>
                    <a:pt x="83820" y="38750"/>
                    <a:pt x="83820" y="46775"/>
                    <a:pt x="79362" y="53017"/>
                  </a:cubicBezTo>
                  <a:lnTo>
                    <a:pt x="60636" y="75310"/>
                  </a:lnTo>
                  <a:cubicBezTo>
                    <a:pt x="57395" y="78551"/>
                    <a:pt x="53432" y="80109"/>
                    <a:pt x="49498" y="80109"/>
                  </a:cubicBezTo>
                  <a:cubicBezTo>
                    <a:pt x="45855" y="80109"/>
                    <a:pt x="42236" y="78774"/>
                    <a:pt x="39235" y="76201"/>
                  </a:cubicBezTo>
                  <a:lnTo>
                    <a:pt x="26751" y="65501"/>
                  </a:lnTo>
                  <a:cubicBezTo>
                    <a:pt x="20509" y="60151"/>
                    <a:pt x="19618" y="50342"/>
                    <a:pt x="24968" y="44992"/>
                  </a:cubicBezTo>
                  <a:lnTo>
                    <a:pt x="44585" y="23591"/>
                  </a:lnTo>
                  <a:cubicBezTo>
                    <a:pt x="47451" y="20248"/>
                    <a:pt x="51339" y="18440"/>
                    <a:pt x="55291" y="18440"/>
                  </a:cubicBezTo>
                  <a:close/>
                  <a:moveTo>
                    <a:pt x="55549" y="1"/>
                  </a:moveTo>
                  <a:cubicBezTo>
                    <a:pt x="46425" y="1"/>
                    <a:pt x="37503" y="3845"/>
                    <a:pt x="31210" y="11107"/>
                  </a:cubicBezTo>
                  <a:lnTo>
                    <a:pt x="11592" y="33400"/>
                  </a:lnTo>
                  <a:cubicBezTo>
                    <a:pt x="0" y="46775"/>
                    <a:pt x="1784" y="67284"/>
                    <a:pt x="15159" y="78877"/>
                  </a:cubicBezTo>
                  <a:lnTo>
                    <a:pt x="27643" y="90469"/>
                  </a:lnTo>
                  <a:cubicBezTo>
                    <a:pt x="33757" y="96175"/>
                    <a:pt x="41361" y="98900"/>
                    <a:pt x="48923" y="98900"/>
                  </a:cubicBezTo>
                  <a:cubicBezTo>
                    <a:pt x="57904" y="98900"/>
                    <a:pt x="66826" y="95055"/>
                    <a:pt x="73120" y="87794"/>
                  </a:cubicBezTo>
                  <a:lnTo>
                    <a:pt x="92737" y="65501"/>
                  </a:lnTo>
                  <a:cubicBezTo>
                    <a:pt x="104329" y="52126"/>
                    <a:pt x="103438" y="31616"/>
                    <a:pt x="90062" y="19133"/>
                  </a:cubicBezTo>
                  <a:lnTo>
                    <a:pt x="77578" y="8432"/>
                  </a:lnTo>
                  <a:cubicBezTo>
                    <a:pt x="71057" y="2726"/>
                    <a:pt x="63231" y="1"/>
                    <a:pt x="5554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49;p26">
              <a:extLst>
                <a:ext uri="{FF2B5EF4-FFF2-40B4-BE49-F238E27FC236}">
                  <a16:creationId xmlns:a16="http://schemas.microsoft.com/office/drawing/2014/main" id="{19AE47F9-4CB3-A965-232F-BDF88E6AE2BF}"/>
                </a:ext>
              </a:extLst>
            </p:cNvPr>
            <p:cNvSpPr/>
            <p:nvPr/>
          </p:nvSpPr>
          <p:spPr>
            <a:xfrm>
              <a:off x="3341850" y="239100"/>
              <a:ext cx="2630550" cy="2474700"/>
            </a:xfrm>
            <a:custGeom>
              <a:avLst/>
              <a:gdLst/>
              <a:ahLst/>
              <a:cxnLst/>
              <a:rect l="l" t="t" r="r" b="b"/>
              <a:pathLst>
                <a:path w="105222" h="98988" extrusionOk="0">
                  <a:moveTo>
                    <a:pt x="55776" y="18741"/>
                  </a:moveTo>
                  <a:cubicBezTo>
                    <a:pt x="59046" y="18741"/>
                    <a:pt x="62332" y="19886"/>
                    <a:pt x="65095" y="22254"/>
                  </a:cubicBezTo>
                  <a:lnTo>
                    <a:pt x="78470" y="33846"/>
                  </a:lnTo>
                  <a:cubicBezTo>
                    <a:pt x="83820" y="38304"/>
                    <a:pt x="83820" y="47221"/>
                    <a:pt x="79362" y="53463"/>
                  </a:cubicBezTo>
                  <a:lnTo>
                    <a:pt x="59744" y="75756"/>
                  </a:lnTo>
                  <a:cubicBezTo>
                    <a:pt x="56966" y="78997"/>
                    <a:pt x="53226" y="80555"/>
                    <a:pt x="49399" y="80555"/>
                  </a:cubicBezTo>
                  <a:cubicBezTo>
                    <a:pt x="45855" y="80555"/>
                    <a:pt x="42236" y="79219"/>
                    <a:pt x="39235" y="76647"/>
                  </a:cubicBezTo>
                  <a:lnTo>
                    <a:pt x="25860" y="65947"/>
                  </a:lnTo>
                  <a:cubicBezTo>
                    <a:pt x="19618" y="60597"/>
                    <a:pt x="19618" y="50788"/>
                    <a:pt x="24968" y="44546"/>
                  </a:cubicBezTo>
                  <a:lnTo>
                    <a:pt x="44585" y="24037"/>
                  </a:lnTo>
                  <a:cubicBezTo>
                    <a:pt x="47568" y="20557"/>
                    <a:pt x="51659" y="18741"/>
                    <a:pt x="55776" y="18741"/>
                  </a:cubicBezTo>
                  <a:close/>
                  <a:moveTo>
                    <a:pt x="55420" y="0"/>
                  </a:moveTo>
                  <a:cubicBezTo>
                    <a:pt x="46434" y="0"/>
                    <a:pt x="37506" y="3804"/>
                    <a:pt x="31210" y="11553"/>
                  </a:cubicBezTo>
                  <a:lnTo>
                    <a:pt x="11592" y="33846"/>
                  </a:lnTo>
                  <a:cubicBezTo>
                    <a:pt x="0" y="47221"/>
                    <a:pt x="892" y="67730"/>
                    <a:pt x="14267" y="79322"/>
                  </a:cubicBezTo>
                  <a:lnTo>
                    <a:pt x="27643" y="90915"/>
                  </a:lnTo>
                  <a:cubicBezTo>
                    <a:pt x="33853" y="96297"/>
                    <a:pt x="41601" y="98988"/>
                    <a:pt x="49280" y="98988"/>
                  </a:cubicBezTo>
                  <a:cubicBezTo>
                    <a:pt x="58141" y="98988"/>
                    <a:pt x="66910" y="95405"/>
                    <a:pt x="73120" y="88240"/>
                  </a:cubicBezTo>
                  <a:lnTo>
                    <a:pt x="92737" y="65947"/>
                  </a:lnTo>
                  <a:cubicBezTo>
                    <a:pt x="105221" y="51680"/>
                    <a:pt x="103438" y="31171"/>
                    <a:pt x="90062" y="19578"/>
                  </a:cubicBezTo>
                  <a:lnTo>
                    <a:pt x="76687" y="7986"/>
                  </a:lnTo>
                  <a:cubicBezTo>
                    <a:pt x="70576" y="2691"/>
                    <a:pt x="62977" y="0"/>
                    <a:pt x="554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50;p26">
              <a:extLst>
                <a:ext uri="{FF2B5EF4-FFF2-40B4-BE49-F238E27FC236}">
                  <a16:creationId xmlns:a16="http://schemas.microsoft.com/office/drawing/2014/main" id="{76B14CC2-6BBE-D612-C7A6-66748D77A936}"/>
                </a:ext>
              </a:extLst>
            </p:cNvPr>
            <p:cNvSpPr/>
            <p:nvPr/>
          </p:nvSpPr>
          <p:spPr>
            <a:xfrm>
              <a:off x="3007450" y="1617175"/>
              <a:ext cx="1582800" cy="1678125"/>
            </a:xfrm>
            <a:custGeom>
              <a:avLst/>
              <a:gdLst/>
              <a:ahLst/>
              <a:cxnLst/>
              <a:rect l="l" t="t" r="r" b="b"/>
              <a:pathLst>
                <a:path w="63312" h="67125" extrusionOk="0">
                  <a:moveTo>
                    <a:pt x="52782" y="0"/>
                  </a:moveTo>
                  <a:cubicBezTo>
                    <a:pt x="50261" y="0"/>
                    <a:pt x="47803" y="887"/>
                    <a:pt x="46369" y="2799"/>
                  </a:cubicBezTo>
                  <a:lnTo>
                    <a:pt x="3568" y="52734"/>
                  </a:lnTo>
                  <a:cubicBezTo>
                    <a:pt x="1" y="56301"/>
                    <a:pt x="1" y="61651"/>
                    <a:pt x="4459" y="65218"/>
                  </a:cubicBezTo>
                  <a:cubicBezTo>
                    <a:pt x="6115" y="66459"/>
                    <a:pt x="7962" y="67125"/>
                    <a:pt x="9823" y="67125"/>
                  </a:cubicBezTo>
                  <a:cubicBezTo>
                    <a:pt x="11972" y="67125"/>
                    <a:pt x="14140" y="66238"/>
                    <a:pt x="16051" y="64326"/>
                  </a:cubicBezTo>
                  <a:lnTo>
                    <a:pt x="59745" y="14391"/>
                  </a:lnTo>
                  <a:cubicBezTo>
                    <a:pt x="63312" y="10824"/>
                    <a:pt x="62420" y="5474"/>
                    <a:pt x="58853" y="1907"/>
                  </a:cubicBezTo>
                  <a:cubicBezTo>
                    <a:pt x="57198" y="665"/>
                    <a:pt x="54966" y="0"/>
                    <a:pt x="527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61;p26">
            <a:extLst>
              <a:ext uri="{FF2B5EF4-FFF2-40B4-BE49-F238E27FC236}">
                <a16:creationId xmlns:a16="http://schemas.microsoft.com/office/drawing/2014/main" id="{FF3D9706-1126-0CDF-BC15-A95D2ED113E0}"/>
              </a:ext>
            </a:extLst>
          </p:cNvPr>
          <p:cNvSpPr/>
          <p:nvPr/>
        </p:nvSpPr>
        <p:spPr>
          <a:xfrm>
            <a:off x="8415660" y="3928985"/>
            <a:ext cx="308031" cy="279932"/>
          </a:xfrm>
          <a:custGeom>
            <a:avLst/>
            <a:gdLst/>
            <a:ahLst/>
            <a:cxnLst/>
            <a:rect l="l" t="t" r="r" b="b"/>
            <a:pathLst>
              <a:path w="209551" h="189933" extrusionOk="0">
                <a:moveTo>
                  <a:pt x="109680" y="58852"/>
                </a:moveTo>
                <a:lnTo>
                  <a:pt x="109680" y="68661"/>
                </a:lnTo>
                <a:cubicBezTo>
                  <a:pt x="113247" y="69553"/>
                  <a:pt x="116814" y="70444"/>
                  <a:pt x="119489" y="73120"/>
                </a:cubicBezTo>
                <a:cubicBezTo>
                  <a:pt x="124839" y="75795"/>
                  <a:pt x="128406" y="80253"/>
                  <a:pt x="131081" y="85603"/>
                </a:cubicBezTo>
                <a:lnTo>
                  <a:pt x="118597" y="91845"/>
                </a:lnTo>
                <a:cubicBezTo>
                  <a:pt x="115922" y="86495"/>
                  <a:pt x="110572" y="82928"/>
                  <a:pt x="104330" y="82928"/>
                </a:cubicBezTo>
                <a:cubicBezTo>
                  <a:pt x="103613" y="82689"/>
                  <a:pt x="102896" y="82578"/>
                  <a:pt x="102180" y="82578"/>
                </a:cubicBezTo>
                <a:cubicBezTo>
                  <a:pt x="100221" y="82578"/>
                  <a:pt x="98263" y="83406"/>
                  <a:pt x="96305" y="84712"/>
                </a:cubicBezTo>
                <a:cubicBezTo>
                  <a:pt x="94521" y="85603"/>
                  <a:pt x="93630" y="88279"/>
                  <a:pt x="93630" y="90062"/>
                </a:cubicBezTo>
                <a:cubicBezTo>
                  <a:pt x="93630" y="92737"/>
                  <a:pt x="94521" y="94520"/>
                  <a:pt x="96305" y="96304"/>
                </a:cubicBezTo>
                <a:cubicBezTo>
                  <a:pt x="99871" y="98087"/>
                  <a:pt x="103438" y="99871"/>
                  <a:pt x="107897" y="100762"/>
                </a:cubicBezTo>
                <a:lnTo>
                  <a:pt x="113247" y="102546"/>
                </a:lnTo>
                <a:lnTo>
                  <a:pt x="118597" y="104329"/>
                </a:lnTo>
                <a:cubicBezTo>
                  <a:pt x="120381" y="104329"/>
                  <a:pt x="122164" y="105221"/>
                  <a:pt x="123056" y="106113"/>
                </a:cubicBezTo>
                <a:cubicBezTo>
                  <a:pt x="124839" y="107004"/>
                  <a:pt x="125731" y="107896"/>
                  <a:pt x="127514" y="109679"/>
                </a:cubicBezTo>
                <a:cubicBezTo>
                  <a:pt x="128406" y="110571"/>
                  <a:pt x="129298" y="111463"/>
                  <a:pt x="130189" y="113246"/>
                </a:cubicBezTo>
                <a:cubicBezTo>
                  <a:pt x="131081" y="115030"/>
                  <a:pt x="131973" y="115921"/>
                  <a:pt x="131973" y="117705"/>
                </a:cubicBezTo>
                <a:cubicBezTo>
                  <a:pt x="134648" y="125730"/>
                  <a:pt x="131973" y="134647"/>
                  <a:pt x="125731" y="139997"/>
                </a:cubicBezTo>
                <a:cubicBezTo>
                  <a:pt x="121272" y="143564"/>
                  <a:pt x="115030" y="145347"/>
                  <a:pt x="109680" y="146239"/>
                </a:cubicBezTo>
                <a:lnTo>
                  <a:pt x="109680" y="154264"/>
                </a:lnTo>
                <a:lnTo>
                  <a:pt x="97196" y="154264"/>
                </a:lnTo>
                <a:lnTo>
                  <a:pt x="97196" y="145347"/>
                </a:lnTo>
                <a:cubicBezTo>
                  <a:pt x="93630" y="144456"/>
                  <a:pt x="90063" y="142672"/>
                  <a:pt x="86496" y="140889"/>
                </a:cubicBezTo>
                <a:cubicBezTo>
                  <a:pt x="82037" y="137322"/>
                  <a:pt x="77579" y="132864"/>
                  <a:pt x="75796" y="127513"/>
                </a:cubicBezTo>
                <a:lnTo>
                  <a:pt x="88279" y="120380"/>
                </a:lnTo>
                <a:cubicBezTo>
                  <a:pt x="90727" y="126906"/>
                  <a:pt x="96906" y="131193"/>
                  <a:pt x="103402" y="131193"/>
                </a:cubicBezTo>
                <a:cubicBezTo>
                  <a:pt x="104007" y="131193"/>
                  <a:pt x="104614" y="131156"/>
                  <a:pt x="105222" y="131080"/>
                </a:cubicBezTo>
                <a:cubicBezTo>
                  <a:pt x="108788" y="131080"/>
                  <a:pt x="112355" y="130189"/>
                  <a:pt x="115030" y="129297"/>
                </a:cubicBezTo>
                <a:cubicBezTo>
                  <a:pt x="116814" y="128405"/>
                  <a:pt x="118597" y="125730"/>
                  <a:pt x="118597" y="123947"/>
                </a:cubicBezTo>
                <a:cubicBezTo>
                  <a:pt x="118597" y="121271"/>
                  <a:pt x="117706" y="119488"/>
                  <a:pt x="115030" y="117705"/>
                </a:cubicBezTo>
                <a:cubicBezTo>
                  <a:pt x="111464" y="115921"/>
                  <a:pt x="107005" y="114138"/>
                  <a:pt x="102547" y="113246"/>
                </a:cubicBezTo>
                <a:cubicBezTo>
                  <a:pt x="99871" y="112354"/>
                  <a:pt x="96305" y="111463"/>
                  <a:pt x="93630" y="109679"/>
                </a:cubicBezTo>
                <a:cubicBezTo>
                  <a:pt x="91846" y="108788"/>
                  <a:pt x="89171" y="107896"/>
                  <a:pt x="87388" y="106113"/>
                </a:cubicBezTo>
                <a:cubicBezTo>
                  <a:pt x="84713" y="104329"/>
                  <a:pt x="82929" y="102546"/>
                  <a:pt x="82037" y="99871"/>
                </a:cubicBezTo>
                <a:cubicBezTo>
                  <a:pt x="80254" y="97196"/>
                  <a:pt x="79362" y="93629"/>
                  <a:pt x="80254" y="90954"/>
                </a:cubicBezTo>
                <a:cubicBezTo>
                  <a:pt x="79362" y="84712"/>
                  <a:pt x="82037" y="78470"/>
                  <a:pt x="87388" y="74011"/>
                </a:cubicBezTo>
                <a:cubicBezTo>
                  <a:pt x="90063" y="72228"/>
                  <a:pt x="93630" y="70444"/>
                  <a:pt x="97196" y="69553"/>
                </a:cubicBezTo>
                <a:lnTo>
                  <a:pt x="97196" y="58852"/>
                </a:lnTo>
                <a:close/>
                <a:moveTo>
                  <a:pt x="66878" y="0"/>
                </a:moveTo>
                <a:cubicBezTo>
                  <a:pt x="59745" y="0"/>
                  <a:pt x="55286" y="8025"/>
                  <a:pt x="57961" y="14267"/>
                </a:cubicBezTo>
                <a:lnTo>
                  <a:pt x="74904" y="46369"/>
                </a:lnTo>
                <a:cubicBezTo>
                  <a:pt x="1" y="78470"/>
                  <a:pt x="23185" y="189933"/>
                  <a:pt x="104330" y="189933"/>
                </a:cubicBezTo>
                <a:cubicBezTo>
                  <a:pt x="186367" y="189933"/>
                  <a:pt x="209551" y="78470"/>
                  <a:pt x="133756" y="46369"/>
                </a:cubicBezTo>
                <a:lnTo>
                  <a:pt x="150698" y="14267"/>
                </a:lnTo>
                <a:cubicBezTo>
                  <a:pt x="154265" y="8025"/>
                  <a:pt x="149807" y="0"/>
                  <a:pt x="142673" y="0"/>
                </a:cubicBezTo>
                <a:close/>
              </a:path>
            </a:pathLst>
          </a:custGeom>
          <a:solidFill>
            <a:srgbClr val="1B4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55;p26">
            <a:extLst>
              <a:ext uri="{FF2B5EF4-FFF2-40B4-BE49-F238E27FC236}">
                <a16:creationId xmlns:a16="http://schemas.microsoft.com/office/drawing/2014/main" id="{2B613992-93F4-57F3-03BD-1FC001840B0C}"/>
              </a:ext>
            </a:extLst>
          </p:cNvPr>
          <p:cNvSpPr/>
          <p:nvPr/>
        </p:nvSpPr>
        <p:spPr>
          <a:xfrm>
            <a:off x="4142952" y="3949253"/>
            <a:ext cx="240300" cy="235756"/>
          </a:xfrm>
          <a:custGeom>
            <a:avLst/>
            <a:gdLst/>
            <a:ahLst/>
            <a:cxnLst/>
            <a:rect l="l" t="t" r="r" b="b"/>
            <a:pathLst>
              <a:path w="208384" h="204664" extrusionOk="0">
                <a:moveTo>
                  <a:pt x="35053" y="17046"/>
                </a:moveTo>
                <a:cubicBezTo>
                  <a:pt x="39990" y="17046"/>
                  <a:pt x="44893" y="19307"/>
                  <a:pt x="47877" y="23485"/>
                </a:cubicBezTo>
                <a:cubicBezTo>
                  <a:pt x="53450" y="30173"/>
                  <a:pt x="53450" y="39090"/>
                  <a:pt x="47877" y="45778"/>
                </a:cubicBezTo>
                <a:cubicBezTo>
                  <a:pt x="46763" y="45778"/>
                  <a:pt x="46763" y="46892"/>
                  <a:pt x="45648" y="46892"/>
                </a:cubicBezTo>
                <a:cubicBezTo>
                  <a:pt x="43015" y="49526"/>
                  <a:pt x="39635" y="50666"/>
                  <a:pt x="36215" y="50666"/>
                </a:cubicBezTo>
                <a:cubicBezTo>
                  <a:pt x="32395" y="50666"/>
                  <a:pt x="28525" y="49244"/>
                  <a:pt x="25585" y="46892"/>
                </a:cubicBezTo>
                <a:cubicBezTo>
                  <a:pt x="17782" y="40205"/>
                  <a:pt x="16668" y="29058"/>
                  <a:pt x="23356" y="22371"/>
                </a:cubicBezTo>
                <a:cubicBezTo>
                  <a:pt x="26462" y="18747"/>
                  <a:pt x="30770" y="17046"/>
                  <a:pt x="35053" y="17046"/>
                </a:cubicBezTo>
                <a:close/>
                <a:moveTo>
                  <a:pt x="21656" y="1"/>
                </a:moveTo>
                <a:cubicBezTo>
                  <a:pt x="10086" y="1"/>
                  <a:pt x="0" y="10679"/>
                  <a:pt x="1063" y="22371"/>
                </a:cubicBezTo>
                <a:lnTo>
                  <a:pt x="6636" y="91477"/>
                </a:lnTo>
                <a:cubicBezTo>
                  <a:pt x="7751" y="97051"/>
                  <a:pt x="9980" y="102624"/>
                  <a:pt x="14439" y="107082"/>
                </a:cubicBezTo>
                <a:lnTo>
                  <a:pt x="106952" y="200711"/>
                </a:lnTo>
                <a:cubicBezTo>
                  <a:pt x="110082" y="203215"/>
                  <a:pt x="114266" y="204664"/>
                  <a:pt x="118518" y="204664"/>
                </a:cubicBezTo>
                <a:cubicBezTo>
                  <a:pt x="121837" y="204664"/>
                  <a:pt x="125198" y="203780"/>
                  <a:pt x="128130" y="201826"/>
                </a:cubicBezTo>
                <a:cubicBezTo>
                  <a:pt x="130360" y="200711"/>
                  <a:pt x="132589" y="199596"/>
                  <a:pt x="133703" y="198482"/>
                </a:cubicBezTo>
                <a:lnTo>
                  <a:pt x="199466" y="132719"/>
                </a:lnTo>
                <a:cubicBezTo>
                  <a:pt x="207269" y="126031"/>
                  <a:pt x="208383" y="113770"/>
                  <a:pt x="200581" y="105968"/>
                </a:cubicBezTo>
                <a:lnTo>
                  <a:pt x="108067" y="13454"/>
                </a:lnTo>
                <a:cubicBezTo>
                  <a:pt x="105838" y="10110"/>
                  <a:pt x="102494" y="8995"/>
                  <a:pt x="99150" y="7880"/>
                </a:cubicBezTo>
                <a:cubicBezTo>
                  <a:pt x="96921" y="6766"/>
                  <a:pt x="94692" y="6766"/>
                  <a:pt x="92462" y="5651"/>
                </a:cubicBezTo>
                <a:lnTo>
                  <a:pt x="23356" y="78"/>
                </a:lnTo>
                <a:cubicBezTo>
                  <a:pt x="22786" y="26"/>
                  <a:pt x="22219" y="1"/>
                  <a:pt x="21656" y="1"/>
                </a:cubicBezTo>
                <a:close/>
              </a:path>
            </a:pathLst>
          </a:custGeom>
          <a:solidFill>
            <a:srgbClr val="1B4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56;p26">
            <a:extLst>
              <a:ext uri="{FF2B5EF4-FFF2-40B4-BE49-F238E27FC236}">
                <a16:creationId xmlns:a16="http://schemas.microsoft.com/office/drawing/2014/main" id="{E8742B0C-3666-7F89-CE29-4FED04C41640}"/>
              </a:ext>
            </a:extLst>
          </p:cNvPr>
          <p:cNvSpPr/>
          <p:nvPr/>
        </p:nvSpPr>
        <p:spPr>
          <a:xfrm>
            <a:off x="4277853" y="3958330"/>
            <a:ext cx="151671" cy="230320"/>
          </a:xfrm>
          <a:custGeom>
            <a:avLst/>
            <a:gdLst/>
            <a:ahLst/>
            <a:cxnLst/>
            <a:rect l="l" t="t" r="r" b="b"/>
            <a:pathLst>
              <a:path w="131526" h="199945" extrusionOk="0">
                <a:moveTo>
                  <a:pt x="0" y="0"/>
                </a:moveTo>
                <a:lnTo>
                  <a:pt x="0" y="0"/>
                </a:lnTo>
                <a:cubicBezTo>
                  <a:pt x="3344" y="1115"/>
                  <a:pt x="6688" y="2230"/>
                  <a:pt x="10032" y="5574"/>
                </a:cubicBezTo>
                <a:lnTo>
                  <a:pt x="102546" y="98088"/>
                </a:lnTo>
                <a:cubicBezTo>
                  <a:pt x="110348" y="105890"/>
                  <a:pt x="109233" y="118151"/>
                  <a:pt x="101431" y="124839"/>
                </a:cubicBezTo>
                <a:lnTo>
                  <a:pt x="35668" y="190602"/>
                </a:lnTo>
                <a:cubicBezTo>
                  <a:pt x="34553" y="191716"/>
                  <a:pt x="32324" y="192831"/>
                  <a:pt x="30095" y="193946"/>
                </a:cubicBezTo>
                <a:lnTo>
                  <a:pt x="30095" y="195060"/>
                </a:lnTo>
                <a:cubicBezTo>
                  <a:pt x="33846" y="198275"/>
                  <a:pt x="38627" y="199945"/>
                  <a:pt x="43324" y="199945"/>
                </a:cubicBezTo>
                <a:cubicBezTo>
                  <a:pt x="48398" y="199945"/>
                  <a:pt x="53373" y="197997"/>
                  <a:pt x="56846" y="193946"/>
                </a:cubicBezTo>
                <a:lnTo>
                  <a:pt x="122609" y="128183"/>
                </a:lnTo>
                <a:cubicBezTo>
                  <a:pt x="130411" y="121495"/>
                  <a:pt x="131526" y="109234"/>
                  <a:pt x="124838" y="101432"/>
                </a:cubicBezTo>
                <a:lnTo>
                  <a:pt x="32324" y="7803"/>
                </a:lnTo>
                <a:cubicBezTo>
                  <a:pt x="27866" y="4459"/>
                  <a:pt x="22293" y="1115"/>
                  <a:pt x="16719" y="1115"/>
                </a:cubicBezTo>
                <a:lnTo>
                  <a:pt x="0" y="0"/>
                </a:lnTo>
                <a:close/>
              </a:path>
            </a:pathLst>
          </a:custGeom>
          <a:solidFill>
            <a:srgbClr val="1B4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58;p26">
            <a:extLst>
              <a:ext uri="{FF2B5EF4-FFF2-40B4-BE49-F238E27FC236}">
                <a16:creationId xmlns:a16="http://schemas.microsoft.com/office/drawing/2014/main" id="{DBF265CF-FAFF-FD34-9638-AF1FD9730956}"/>
              </a:ext>
            </a:extLst>
          </p:cNvPr>
          <p:cNvSpPr/>
          <p:nvPr/>
        </p:nvSpPr>
        <p:spPr>
          <a:xfrm>
            <a:off x="3386786" y="2587559"/>
            <a:ext cx="262867" cy="185708"/>
          </a:xfrm>
          <a:custGeom>
            <a:avLst/>
            <a:gdLst/>
            <a:ahLst/>
            <a:cxnLst/>
            <a:rect l="l" t="t" r="r" b="b"/>
            <a:pathLst>
              <a:path w="179233" h="126623" extrusionOk="0">
                <a:moveTo>
                  <a:pt x="0" y="1"/>
                </a:moveTo>
                <a:lnTo>
                  <a:pt x="0" y="126622"/>
                </a:lnTo>
                <a:lnTo>
                  <a:pt x="179232" y="126622"/>
                </a:lnTo>
                <a:lnTo>
                  <a:pt x="179232" y="23185"/>
                </a:lnTo>
                <a:lnTo>
                  <a:pt x="135539" y="49936"/>
                </a:lnTo>
                <a:lnTo>
                  <a:pt x="135539" y="23185"/>
                </a:lnTo>
                <a:lnTo>
                  <a:pt x="90954" y="49936"/>
                </a:lnTo>
                <a:lnTo>
                  <a:pt x="90954" y="23185"/>
                </a:lnTo>
                <a:lnTo>
                  <a:pt x="46369" y="49936"/>
                </a:lnTo>
                <a:lnTo>
                  <a:pt x="46369" y="1"/>
                </a:lnTo>
                <a:close/>
              </a:path>
            </a:pathLst>
          </a:custGeom>
          <a:solidFill>
            <a:srgbClr val="1B4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59;p26">
            <a:extLst>
              <a:ext uri="{FF2B5EF4-FFF2-40B4-BE49-F238E27FC236}">
                <a16:creationId xmlns:a16="http://schemas.microsoft.com/office/drawing/2014/main" id="{2CEAB61A-2DA4-67D0-9583-B92B30666372}"/>
              </a:ext>
            </a:extLst>
          </p:cNvPr>
          <p:cNvSpPr/>
          <p:nvPr/>
        </p:nvSpPr>
        <p:spPr>
          <a:xfrm>
            <a:off x="3386786" y="2547017"/>
            <a:ext cx="68006" cy="26159"/>
          </a:xfrm>
          <a:custGeom>
            <a:avLst/>
            <a:gdLst/>
            <a:ahLst/>
            <a:cxnLst/>
            <a:rect l="l" t="t" r="r" b="b"/>
            <a:pathLst>
              <a:path w="46369" h="17836" extrusionOk="0">
                <a:moveTo>
                  <a:pt x="0" y="1"/>
                </a:moveTo>
                <a:lnTo>
                  <a:pt x="0" y="17835"/>
                </a:lnTo>
                <a:lnTo>
                  <a:pt x="46369" y="17835"/>
                </a:lnTo>
                <a:lnTo>
                  <a:pt x="46369" y="1"/>
                </a:lnTo>
                <a:close/>
              </a:path>
            </a:pathLst>
          </a:custGeom>
          <a:solidFill>
            <a:srgbClr val="1B4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60;p26">
            <a:extLst>
              <a:ext uri="{FF2B5EF4-FFF2-40B4-BE49-F238E27FC236}">
                <a16:creationId xmlns:a16="http://schemas.microsoft.com/office/drawing/2014/main" id="{29F1FAD8-4DED-396B-A063-8568D674DC2F}"/>
              </a:ext>
            </a:extLst>
          </p:cNvPr>
          <p:cNvSpPr/>
          <p:nvPr/>
        </p:nvSpPr>
        <p:spPr>
          <a:xfrm>
            <a:off x="3386786" y="2498630"/>
            <a:ext cx="68006" cy="35310"/>
          </a:xfrm>
          <a:custGeom>
            <a:avLst/>
            <a:gdLst/>
            <a:ahLst/>
            <a:cxnLst/>
            <a:rect l="l" t="t" r="r" b="b"/>
            <a:pathLst>
              <a:path w="46369" h="24076" extrusionOk="0">
                <a:moveTo>
                  <a:pt x="0" y="0"/>
                </a:moveTo>
                <a:lnTo>
                  <a:pt x="0" y="24076"/>
                </a:lnTo>
                <a:lnTo>
                  <a:pt x="46369" y="24076"/>
                </a:lnTo>
                <a:lnTo>
                  <a:pt x="46369" y="0"/>
                </a:lnTo>
                <a:close/>
              </a:path>
            </a:pathLst>
          </a:custGeom>
          <a:solidFill>
            <a:srgbClr val="1B4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62;p26">
            <a:extLst>
              <a:ext uri="{FF2B5EF4-FFF2-40B4-BE49-F238E27FC236}">
                <a16:creationId xmlns:a16="http://schemas.microsoft.com/office/drawing/2014/main" id="{C3EFEA73-BBED-6A8D-66CE-DCB6C283D5FE}"/>
              </a:ext>
            </a:extLst>
          </p:cNvPr>
          <p:cNvSpPr/>
          <p:nvPr/>
        </p:nvSpPr>
        <p:spPr>
          <a:xfrm>
            <a:off x="6578566" y="2483662"/>
            <a:ext cx="358045" cy="307462"/>
          </a:xfrm>
          <a:custGeom>
            <a:avLst/>
            <a:gdLst/>
            <a:ahLst/>
            <a:cxnLst/>
            <a:rect l="l" t="t" r="r" b="b"/>
            <a:pathLst>
              <a:path w="220696" h="188373" extrusionOk="0">
                <a:moveTo>
                  <a:pt x="63698" y="48994"/>
                </a:moveTo>
                <a:cubicBezTo>
                  <a:pt x="64378" y="48994"/>
                  <a:pt x="65067" y="49010"/>
                  <a:pt x="65763" y="49044"/>
                </a:cubicBezTo>
                <a:lnTo>
                  <a:pt x="65763" y="88056"/>
                </a:lnTo>
                <a:lnTo>
                  <a:pt x="23407" y="88056"/>
                </a:lnTo>
                <a:cubicBezTo>
                  <a:pt x="27733" y="66426"/>
                  <a:pt x="41502" y="48994"/>
                  <a:pt x="63698" y="48994"/>
                </a:cubicBezTo>
                <a:close/>
                <a:moveTo>
                  <a:pt x="72451" y="151589"/>
                </a:moveTo>
                <a:cubicBezTo>
                  <a:pt x="71336" y="159392"/>
                  <a:pt x="64648" y="166080"/>
                  <a:pt x="55731" y="166080"/>
                </a:cubicBezTo>
                <a:cubicBezTo>
                  <a:pt x="51273" y="166080"/>
                  <a:pt x="47929" y="163850"/>
                  <a:pt x="44585" y="160506"/>
                </a:cubicBezTo>
                <a:cubicBezTo>
                  <a:pt x="42356" y="158277"/>
                  <a:pt x="41241" y="154933"/>
                  <a:pt x="41241" y="151589"/>
                </a:cubicBezTo>
                <a:close/>
                <a:moveTo>
                  <a:pt x="188372" y="151589"/>
                </a:moveTo>
                <a:cubicBezTo>
                  <a:pt x="188372" y="154933"/>
                  <a:pt x="186142" y="159392"/>
                  <a:pt x="182799" y="161621"/>
                </a:cubicBezTo>
                <a:cubicBezTo>
                  <a:pt x="179455" y="164965"/>
                  <a:pt x="176111" y="166080"/>
                  <a:pt x="171652" y="166080"/>
                </a:cubicBezTo>
                <a:cubicBezTo>
                  <a:pt x="167194" y="166080"/>
                  <a:pt x="163850" y="163850"/>
                  <a:pt x="160506" y="160506"/>
                </a:cubicBezTo>
                <a:cubicBezTo>
                  <a:pt x="158277" y="158277"/>
                  <a:pt x="157162" y="154933"/>
                  <a:pt x="157162" y="151589"/>
                </a:cubicBezTo>
                <a:close/>
                <a:moveTo>
                  <a:pt x="80253" y="0"/>
                </a:moveTo>
                <a:cubicBezTo>
                  <a:pt x="74680" y="0"/>
                  <a:pt x="69107" y="4459"/>
                  <a:pt x="70221" y="10032"/>
                </a:cubicBezTo>
                <a:lnTo>
                  <a:pt x="70221" y="27866"/>
                </a:lnTo>
                <a:cubicBezTo>
                  <a:pt x="39012" y="32324"/>
                  <a:pt x="14490" y="54617"/>
                  <a:pt x="5573" y="83597"/>
                </a:cubicBezTo>
                <a:cubicBezTo>
                  <a:pt x="2229" y="85826"/>
                  <a:pt x="0" y="90285"/>
                  <a:pt x="0" y="94743"/>
                </a:cubicBezTo>
                <a:lnTo>
                  <a:pt x="0" y="137099"/>
                </a:lnTo>
                <a:cubicBezTo>
                  <a:pt x="0" y="144902"/>
                  <a:pt x="6688" y="150475"/>
                  <a:pt x="14490" y="150475"/>
                </a:cubicBezTo>
                <a:lnTo>
                  <a:pt x="17834" y="150475"/>
                </a:lnTo>
                <a:cubicBezTo>
                  <a:pt x="18949" y="170538"/>
                  <a:pt x="34553" y="186143"/>
                  <a:pt x="53502" y="188372"/>
                </a:cubicBezTo>
                <a:lnTo>
                  <a:pt x="55731" y="188372"/>
                </a:lnTo>
                <a:cubicBezTo>
                  <a:pt x="75795" y="188372"/>
                  <a:pt x="92514" y="171653"/>
                  <a:pt x="93629" y="151589"/>
                </a:cubicBezTo>
                <a:lnTo>
                  <a:pt x="93629" y="150475"/>
                </a:lnTo>
                <a:lnTo>
                  <a:pt x="133755" y="150475"/>
                </a:lnTo>
                <a:cubicBezTo>
                  <a:pt x="134870" y="170538"/>
                  <a:pt x="150474" y="187257"/>
                  <a:pt x="170538" y="188372"/>
                </a:cubicBezTo>
                <a:lnTo>
                  <a:pt x="172767" y="188372"/>
                </a:lnTo>
                <a:cubicBezTo>
                  <a:pt x="192830" y="188372"/>
                  <a:pt x="209550" y="171653"/>
                  <a:pt x="210664" y="151589"/>
                </a:cubicBezTo>
                <a:cubicBezTo>
                  <a:pt x="210664" y="151589"/>
                  <a:pt x="210664" y="151589"/>
                  <a:pt x="210664" y="150475"/>
                </a:cubicBezTo>
                <a:cubicBezTo>
                  <a:pt x="216237" y="150475"/>
                  <a:pt x="220696" y="146016"/>
                  <a:pt x="220696" y="140443"/>
                </a:cubicBezTo>
                <a:lnTo>
                  <a:pt x="220696" y="10032"/>
                </a:lnTo>
                <a:cubicBezTo>
                  <a:pt x="220696" y="4459"/>
                  <a:pt x="216237" y="0"/>
                  <a:pt x="210664" y="0"/>
                </a:cubicBezTo>
                <a:close/>
              </a:path>
            </a:pathLst>
          </a:custGeom>
          <a:solidFill>
            <a:srgbClr val="1B4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ruppieren 10">
            <a:extLst>
              <a:ext uri="{FF2B5EF4-FFF2-40B4-BE49-F238E27FC236}">
                <a16:creationId xmlns:a16="http://schemas.microsoft.com/office/drawing/2014/main" id="{8B5D859E-862D-5343-5C5C-A56024B1B092}"/>
              </a:ext>
            </a:extLst>
          </p:cNvPr>
          <p:cNvGrpSpPr/>
          <p:nvPr/>
        </p:nvGrpSpPr>
        <p:grpSpPr>
          <a:xfrm>
            <a:off x="3286007" y="912975"/>
            <a:ext cx="341403" cy="337911"/>
            <a:chOff x="3309050" y="912975"/>
            <a:chExt cx="341403" cy="337911"/>
          </a:xfrm>
          <a:solidFill>
            <a:srgbClr val="1B4E9C"/>
          </a:solidFill>
        </p:grpSpPr>
        <p:sp>
          <p:nvSpPr>
            <p:cNvPr id="125" name="Google Shape;152;p26">
              <a:extLst>
                <a:ext uri="{FF2B5EF4-FFF2-40B4-BE49-F238E27FC236}">
                  <a16:creationId xmlns:a16="http://schemas.microsoft.com/office/drawing/2014/main" id="{6AC39B33-5736-EC0B-5275-5931DC8F6914}"/>
                </a:ext>
              </a:extLst>
            </p:cNvPr>
            <p:cNvSpPr/>
            <p:nvPr/>
          </p:nvSpPr>
          <p:spPr>
            <a:xfrm>
              <a:off x="3399233" y="912975"/>
              <a:ext cx="251220" cy="252278"/>
            </a:xfrm>
            <a:custGeom>
              <a:avLst/>
              <a:gdLst/>
              <a:ahLst/>
              <a:cxnLst/>
              <a:rect l="l" t="t" r="r" b="b"/>
              <a:pathLst>
                <a:path w="139106" h="139329" extrusionOk="0">
                  <a:moveTo>
                    <a:pt x="103438" y="15382"/>
                  </a:moveTo>
                  <a:lnTo>
                    <a:pt x="123055" y="34108"/>
                  </a:lnTo>
                  <a:lnTo>
                    <a:pt x="116813" y="41241"/>
                  </a:lnTo>
                  <a:cubicBezTo>
                    <a:pt x="114138" y="43916"/>
                    <a:pt x="110571" y="45254"/>
                    <a:pt x="107116" y="45254"/>
                  </a:cubicBezTo>
                  <a:cubicBezTo>
                    <a:pt x="103661" y="45254"/>
                    <a:pt x="100317" y="43916"/>
                    <a:pt x="98087" y="41241"/>
                  </a:cubicBezTo>
                  <a:cubicBezTo>
                    <a:pt x="92737" y="35891"/>
                    <a:pt x="92737" y="26974"/>
                    <a:pt x="98087" y="21624"/>
                  </a:cubicBezTo>
                  <a:lnTo>
                    <a:pt x="103438" y="15382"/>
                  </a:lnTo>
                  <a:close/>
                  <a:moveTo>
                    <a:pt x="104329" y="0"/>
                  </a:moveTo>
                  <a:cubicBezTo>
                    <a:pt x="102769" y="0"/>
                    <a:pt x="101208" y="669"/>
                    <a:pt x="99871" y="2006"/>
                  </a:cubicBezTo>
                  <a:lnTo>
                    <a:pt x="88279" y="12707"/>
                  </a:lnTo>
                  <a:cubicBezTo>
                    <a:pt x="81145" y="20732"/>
                    <a:pt x="78470" y="33216"/>
                    <a:pt x="83820" y="43025"/>
                  </a:cubicBezTo>
                  <a:lnTo>
                    <a:pt x="0" y="127736"/>
                  </a:lnTo>
                  <a:lnTo>
                    <a:pt x="11592" y="139329"/>
                  </a:lnTo>
                  <a:lnTo>
                    <a:pt x="95412" y="54617"/>
                  </a:lnTo>
                  <a:cubicBezTo>
                    <a:pt x="99524" y="56673"/>
                    <a:pt x="103767" y="57675"/>
                    <a:pt x="107889" y="57675"/>
                  </a:cubicBezTo>
                  <a:cubicBezTo>
                    <a:pt x="114494" y="57675"/>
                    <a:pt x="120788" y="55100"/>
                    <a:pt x="125730" y="50158"/>
                  </a:cubicBezTo>
                  <a:lnTo>
                    <a:pt x="137322" y="38566"/>
                  </a:lnTo>
                  <a:cubicBezTo>
                    <a:pt x="139106" y="35891"/>
                    <a:pt x="139106" y="32324"/>
                    <a:pt x="137322" y="29649"/>
                  </a:cubicBezTo>
                  <a:lnTo>
                    <a:pt x="108788" y="2006"/>
                  </a:lnTo>
                  <a:cubicBezTo>
                    <a:pt x="107450" y="669"/>
                    <a:pt x="105890" y="0"/>
                    <a:pt x="1043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53;p26">
              <a:extLst>
                <a:ext uri="{FF2B5EF4-FFF2-40B4-BE49-F238E27FC236}">
                  <a16:creationId xmlns:a16="http://schemas.microsoft.com/office/drawing/2014/main" id="{9F44F22D-145B-B464-7040-748DDA7DEA0C}"/>
                </a:ext>
              </a:extLst>
            </p:cNvPr>
            <p:cNvSpPr/>
            <p:nvPr/>
          </p:nvSpPr>
          <p:spPr>
            <a:xfrm>
              <a:off x="3309050" y="1084119"/>
              <a:ext cx="173923" cy="166767"/>
            </a:xfrm>
            <a:custGeom>
              <a:avLst/>
              <a:gdLst/>
              <a:ahLst/>
              <a:cxnLst/>
              <a:rect l="l" t="t" r="r" b="b"/>
              <a:pathLst>
                <a:path w="96305" h="92103" extrusionOk="0">
                  <a:moveTo>
                    <a:pt x="37229" y="1"/>
                  </a:moveTo>
                  <a:cubicBezTo>
                    <a:pt x="35892" y="1"/>
                    <a:pt x="34777" y="223"/>
                    <a:pt x="34777" y="223"/>
                  </a:cubicBezTo>
                  <a:lnTo>
                    <a:pt x="12485" y="22516"/>
                  </a:lnTo>
                  <a:cubicBezTo>
                    <a:pt x="1784" y="34108"/>
                    <a:pt x="1" y="51050"/>
                    <a:pt x="6243" y="65318"/>
                  </a:cubicBezTo>
                  <a:lnTo>
                    <a:pt x="10701" y="78693"/>
                  </a:lnTo>
                  <a:cubicBezTo>
                    <a:pt x="11593" y="81368"/>
                    <a:pt x="13376" y="83152"/>
                    <a:pt x="16052" y="84043"/>
                  </a:cubicBezTo>
                  <a:lnTo>
                    <a:pt x="30319" y="89394"/>
                  </a:lnTo>
                  <a:cubicBezTo>
                    <a:pt x="35166" y="91211"/>
                    <a:pt x="40219" y="92103"/>
                    <a:pt x="45268" y="92103"/>
                  </a:cubicBezTo>
                  <a:cubicBezTo>
                    <a:pt x="55081" y="92103"/>
                    <a:pt x="64878" y="88736"/>
                    <a:pt x="73120" y="82260"/>
                  </a:cubicBezTo>
                  <a:lnTo>
                    <a:pt x="95413" y="59967"/>
                  </a:lnTo>
                  <a:cubicBezTo>
                    <a:pt x="96305" y="57292"/>
                    <a:pt x="96305" y="54617"/>
                    <a:pt x="93630" y="52834"/>
                  </a:cubicBezTo>
                  <a:lnTo>
                    <a:pt x="75796" y="35000"/>
                  </a:lnTo>
                  <a:lnTo>
                    <a:pt x="59745" y="18949"/>
                  </a:lnTo>
                  <a:lnTo>
                    <a:pt x="41019" y="1115"/>
                  </a:lnTo>
                  <a:cubicBezTo>
                    <a:pt x="40127" y="223"/>
                    <a:pt x="38567" y="1"/>
                    <a:pt x="372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 name="Google Shape;171;p26">
            <a:extLst>
              <a:ext uri="{FF2B5EF4-FFF2-40B4-BE49-F238E27FC236}">
                <a16:creationId xmlns:a16="http://schemas.microsoft.com/office/drawing/2014/main" id="{041A705B-BA81-8297-4789-7D57C257FEC1}"/>
              </a:ext>
            </a:extLst>
          </p:cNvPr>
          <p:cNvSpPr/>
          <p:nvPr/>
        </p:nvSpPr>
        <p:spPr>
          <a:xfrm>
            <a:off x="4986333" y="937800"/>
            <a:ext cx="328548" cy="288261"/>
          </a:xfrm>
          <a:custGeom>
            <a:avLst/>
            <a:gdLst/>
            <a:ahLst/>
            <a:cxnLst/>
            <a:rect l="l" t="t" r="r" b="b"/>
            <a:pathLst>
              <a:path w="231843" h="203032" extrusionOk="0">
                <a:moveTo>
                  <a:pt x="161621" y="19118"/>
                </a:moveTo>
                <a:cubicBezTo>
                  <a:pt x="168308" y="19118"/>
                  <a:pt x="174996" y="25805"/>
                  <a:pt x="174996" y="33608"/>
                </a:cubicBezTo>
                <a:cubicBezTo>
                  <a:pt x="174996" y="36952"/>
                  <a:pt x="173882" y="41410"/>
                  <a:pt x="170538" y="43639"/>
                </a:cubicBezTo>
                <a:cubicBezTo>
                  <a:pt x="168308" y="46983"/>
                  <a:pt x="163850" y="48098"/>
                  <a:pt x="160506" y="48098"/>
                </a:cubicBezTo>
                <a:lnTo>
                  <a:pt x="131526" y="48098"/>
                </a:lnTo>
                <a:lnTo>
                  <a:pt x="150474" y="24691"/>
                </a:lnTo>
                <a:cubicBezTo>
                  <a:pt x="152704" y="21347"/>
                  <a:pt x="157162" y="19118"/>
                  <a:pt x="161621" y="19118"/>
                </a:cubicBezTo>
                <a:close/>
                <a:moveTo>
                  <a:pt x="72451" y="20232"/>
                </a:moveTo>
                <a:cubicBezTo>
                  <a:pt x="75795" y="20232"/>
                  <a:pt x="80253" y="21347"/>
                  <a:pt x="82482" y="24691"/>
                </a:cubicBezTo>
                <a:lnTo>
                  <a:pt x="101431" y="49213"/>
                </a:lnTo>
                <a:lnTo>
                  <a:pt x="71336" y="49213"/>
                </a:lnTo>
                <a:cubicBezTo>
                  <a:pt x="63534" y="48098"/>
                  <a:pt x="57961" y="42525"/>
                  <a:pt x="57961" y="34722"/>
                </a:cubicBezTo>
                <a:cubicBezTo>
                  <a:pt x="57961" y="31379"/>
                  <a:pt x="59075" y="26920"/>
                  <a:pt x="61304" y="24691"/>
                </a:cubicBezTo>
                <a:cubicBezTo>
                  <a:pt x="64648" y="21347"/>
                  <a:pt x="67992" y="20232"/>
                  <a:pt x="72451" y="20232"/>
                </a:cubicBezTo>
                <a:close/>
                <a:moveTo>
                  <a:pt x="140443" y="68161"/>
                </a:moveTo>
                <a:lnTo>
                  <a:pt x="141557" y="97142"/>
                </a:lnTo>
                <a:lnTo>
                  <a:pt x="141557" y="176280"/>
                </a:lnTo>
                <a:cubicBezTo>
                  <a:pt x="141557" y="178509"/>
                  <a:pt x="140443" y="180739"/>
                  <a:pt x="138214" y="181853"/>
                </a:cubicBezTo>
                <a:cubicBezTo>
                  <a:pt x="135984" y="184083"/>
                  <a:pt x="133755" y="184083"/>
                  <a:pt x="131526" y="184083"/>
                </a:cubicBezTo>
                <a:lnTo>
                  <a:pt x="101431" y="184083"/>
                </a:lnTo>
                <a:cubicBezTo>
                  <a:pt x="99202" y="184083"/>
                  <a:pt x="96972" y="184083"/>
                  <a:pt x="94743" y="181853"/>
                </a:cubicBezTo>
                <a:cubicBezTo>
                  <a:pt x="92514" y="180739"/>
                  <a:pt x="91399" y="178509"/>
                  <a:pt x="92514" y="176280"/>
                </a:cubicBezTo>
                <a:lnTo>
                  <a:pt x="92514" y="68161"/>
                </a:lnTo>
                <a:close/>
                <a:moveTo>
                  <a:pt x="74373" y="1"/>
                </a:moveTo>
                <a:cubicBezTo>
                  <a:pt x="73363" y="1"/>
                  <a:pt x="72349" y="56"/>
                  <a:pt x="71336" y="169"/>
                </a:cubicBezTo>
                <a:cubicBezTo>
                  <a:pt x="62419" y="169"/>
                  <a:pt x="53502" y="3513"/>
                  <a:pt x="47929" y="10201"/>
                </a:cubicBezTo>
                <a:cubicBezTo>
                  <a:pt x="41241" y="15774"/>
                  <a:pt x="37897" y="24691"/>
                  <a:pt x="37897" y="33608"/>
                </a:cubicBezTo>
                <a:cubicBezTo>
                  <a:pt x="36783" y="43639"/>
                  <a:pt x="41241" y="51442"/>
                  <a:pt x="47929" y="58130"/>
                </a:cubicBezTo>
                <a:cubicBezTo>
                  <a:pt x="53502" y="64817"/>
                  <a:pt x="62419" y="68161"/>
                  <a:pt x="71336" y="68161"/>
                </a:cubicBezTo>
                <a:lnTo>
                  <a:pt x="4459" y="68161"/>
                </a:lnTo>
                <a:cubicBezTo>
                  <a:pt x="3344" y="68161"/>
                  <a:pt x="2229" y="69276"/>
                  <a:pt x="1115" y="70391"/>
                </a:cubicBezTo>
                <a:cubicBezTo>
                  <a:pt x="0" y="70391"/>
                  <a:pt x="0" y="71505"/>
                  <a:pt x="0" y="73734"/>
                </a:cubicBezTo>
                <a:lnTo>
                  <a:pt x="0" y="121663"/>
                </a:lnTo>
                <a:cubicBezTo>
                  <a:pt x="0" y="122778"/>
                  <a:pt x="0" y="123893"/>
                  <a:pt x="1115" y="125007"/>
                </a:cubicBezTo>
                <a:cubicBezTo>
                  <a:pt x="2229" y="125007"/>
                  <a:pt x="3344" y="126122"/>
                  <a:pt x="4459" y="126122"/>
                </a:cubicBezTo>
                <a:lnTo>
                  <a:pt x="18949" y="126122"/>
                </a:lnTo>
                <a:lnTo>
                  <a:pt x="18949" y="188541"/>
                </a:lnTo>
                <a:cubicBezTo>
                  <a:pt x="18949" y="196343"/>
                  <a:pt x="24522" y="203031"/>
                  <a:pt x="32324" y="203031"/>
                </a:cubicBezTo>
                <a:lnTo>
                  <a:pt x="198403" y="203031"/>
                </a:lnTo>
                <a:cubicBezTo>
                  <a:pt x="202862" y="203031"/>
                  <a:pt x="206206" y="200802"/>
                  <a:pt x="208435" y="198573"/>
                </a:cubicBezTo>
                <a:cubicBezTo>
                  <a:pt x="211779" y="195229"/>
                  <a:pt x="212893" y="191885"/>
                  <a:pt x="212893" y="187426"/>
                </a:cubicBezTo>
                <a:lnTo>
                  <a:pt x="212893" y="126122"/>
                </a:lnTo>
                <a:lnTo>
                  <a:pt x="227384" y="126122"/>
                </a:lnTo>
                <a:cubicBezTo>
                  <a:pt x="228498" y="126122"/>
                  <a:pt x="229613" y="125007"/>
                  <a:pt x="230727" y="123893"/>
                </a:cubicBezTo>
                <a:cubicBezTo>
                  <a:pt x="231842" y="122778"/>
                  <a:pt x="231842" y="121663"/>
                  <a:pt x="231842" y="120549"/>
                </a:cubicBezTo>
                <a:lnTo>
                  <a:pt x="231842" y="72620"/>
                </a:lnTo>
                <a:cubicBezTo>
                  <a:pt x="231842" y="71505"/>
                  <a:pt x="231842" y="70391"/>
                  <a:pt x="230727" y="70391"/>
                </a:cubicBezTo>
                <a:cubicBezTo>
                  <a:pt x="230727" y="69276"/>
                  <a:pt x="228498" y="68161"/>
                  <a:pt x="227384" y="68161"/>
                </a:cubicBezTo>
                <a:lnTo>
                  <a:pt x="161621" y="68161"/>
                </a:lnTo>
                <a:cubicBezTo>
                  <a:pt x="170538" y="68161"/>
                  <a:pt x="178340" y="64817"/>
                  <a:pt x="185028" y="59244"/>
                </a:cubicBezTo>
                <a:cubicBezTo>
                  <a:pt x="191716" y="52557"/>
                  <a:pt x="195059" y="43639"/>
                  <a:pt x="195059" y="33608"/>
                </a:cubicBezTo>
                <a:cubicBezTo>
                  <a:pt x="195059" y="24691"/>
                  <a:pt x="191716" y="16888"/>
                  <a:pt x="185028" y="10201"/>
                </a:cubicBezTo>
                <a:cubicBezTo>
                  <a:pt x="178340" y="3513"/>
                  <a:pt x="170538" y="169"/>
                  <a:pt x="161621" y="169"/>
                </a:cubicBezTo>
                <a:cubicBezTo>
                  <a:pt x="151589" y="169"/>
                  <a:pt x="141557" y="4628"/>
                  <a:pt x="135984" y="12430"/>
                </a:cubicBezTo>
                <a:lnTo>
                  <a:pt x="115921" y="36952"/>
                </a:lnTo>
                <a:lnTo>
                  <a:pt x="98087" y="12430"/>
                </a:lnTo>
                <a:cubicBezTo>
                  <a:pt x="92075" y="4414"/>
                  <a:pt x="83360" y="1"/>
                  <a:pt x="74373" y="1"/>
                </a:cubicBezTo>
                <a:close/>
              </a:path>
            </a:pathLst>
          </a:custGeom>
          <a:solidFill>
            <a:srgbClr val="1B4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70;p26">
            <a:extLst>
              <a:ext uri="{FF2B5EF4-FFF2-40B4-BE49-F238E27FC236}">
                <a16:creationId xmlns:a16="http://schemas.microsoft.com/office/drawing/2014/main" id="{4E157CA2-26FC-3973-2BFD-2EA57C6BAD8A}"/>
              </a:ext>
            </a:extLst>
          </p:cNvPr>
          <p:cNvSpPr/>
          <p:nvPr/>
        </p:nvSpPr>
        <p:spPr>
          <a:xfrm>
            <a:off x="6685897" y="944399"/>
            <a:ext cx="269240" cy="269306"/>
          </a:xfrm>
          <a:custGeom>
            <a:avLst/>
            <a:gdLst/>
            <a:ahLst/>
            <a:cxnLst/>
            <a:rect l="l" t="t" r="r" b="b"/>
            <a:pathLst>
              <a:path w="184583" h="169424" extrusionOk="0">
                <a:moveTo>
                  <a:pt x="50827" y="0"/>
                </a:moveTo>
                <a:cubicBezTo>
                  <a:pt x="22293" y="0"/>
                  <a:pt x="0" y="22293"/>
                  <a:pt x="0" y="50827"/>
                </a:cubicBezTo>
                <a:cubicBezTo>
                  <a:pt x="0" y="85603"/>
                  <a:pt x="31210" y="114138"/>
                  <a:pt x="79361" y="156940"/>
                </a:cubicBezTo>
                <a:lnTo>
                  <a:pt x="91845" y="169423"/>
                </a:lnTo>
                <a:lnTo>
                  <a:pt x="105221" y="156940"/>
                </a:lnTo>
                <a:cubicBezTo>
                  <a:pt x="153373" y="114138"/>
                  <a:pt x="184582" y="85603"/>
                  <a:pt x="184582" y="50827"/>
                </a:cubicBezTo>
                <a:cubicBezTo>
                  <a:pt x="184582" y="22293"/>
                  <a:pt x="162290" y="0"/>
                  <a:pt x="133755" y="0"/>
                </a:cubicBezTo>
                <a:cubicBezTo>
                  <a:pt x="117705" y="0"/>
                  <a:pt x="102546" y="7134"/>
                  <a:pt x="91845" y="19617"/>
                </a:cubicBezTo>
                <a:cubicBezTo>
                  <a:pt x="82037" y="7134"/>
                  <a:pt x="66878" y="0"/>
                  <a:pt x="50827" y="0"/>
                </a:cubicBezTo>
                <a:close/>
              </a:path>
            </a:pathLst>
          </a:custGeom>
          <a:solidFill>
            <a:srgbClr val="1B4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63;p26">
            <a:extLst>
              <a:ext uri="{FF2B5EF4-FFF2-40B4-BE49-F238E27FC236}">
                <a16:creationId xmlns:a16="http://schemas.microsoft.com/office/drawing/2014/main" id="{6EE4A80C-DE1D-1622-9B38-CAE751F65E5D}"/>
              </a:ext>
            </a:extLst>
          </p:cNvPr>
          <p:cNvGrpSpPr/>
          <p:nvPr/>
        </p:nvGrpSpPr>
        <p:grpSpPr>
          <a:xfrm>
            <a:off x="8324092" y="949134"/>
            <a:ext cx="326714" cy="265593"/>
            <a:chOff x="666750" y="238125"/>
            <a:chExt cx="5372525" cy="4375025"/>
          </a:xfrm>
          <a:solidFill>
            <a:srgbClr val="1B4E9C"/>
          </a:solidFill>
        </p:grpSpPr>
        <p:sp>
          <p:nvSpPr>
            <p:cNvPr id="130" name="Google Shape;164;p26">
              <a:extLst>
                <a:ext uri="{FF2B5EF4-FFF2-40B4-BE49-F238E27FC236}">
                  <a16:creationId xmlns:a16="http://schemas.microsoft.com/office/drawing/2014/main" id="{31EB7425-6BA5-9B51-9744-3857AEE6D5E9}"/>
                </a:ext>
              </a:extLst>
            </p:cNvPr>
            <p:cNvSpPr/>
            <p:nvPr/>
          </p:nvSpPr>
          <p:spPr>
            <a:xfrm>
              <a:off x="1446975" y="238125"/>
              <a:ext cx="1761150" cy="2140100"/>
            </a:xfrm>
            <a:custGeom>
              <a:avLst/>
              <a:gdLst/>
              <a:ahLst/>
              <a:cxnLst/>
              <a:rect l="l" t="t" r="r" b="b"/>
              <a:pathLst>
                <a:path w="70446" h="85604" extrusionOk="0">
                  <a:moveTo>
                    <a:pt x="35669" y="0"/>
                  </a:moveTo>
                  <a:cubicBezTo>
                    <a:pt x="6242" y="0"/>
                    <a:pt x="1" y="19617"/>
                    <a:pt x="1" y="42802"/>
                  </a:cubicBezTo>
                  <a:cubicBezTo>
                    <a:pt x="1" y="66878"/>
                    <a:pt x="16051" y="85603"/>
                    <a:pt x="35669" y="85603"/>
                  </a:cubicBezTo>
                  <a:cubicBezTo>
                    <a:pt x="55286" y="85603"/>
                    <a:pt x="70445" y="66878"/>
                    <a:pt x="70445" y="42802"/>
                  </a:cubicBezTo>
                  <a:cubicBezTo>
                    <a:pt x="70445" y="18726"/>
                    <a:pt x="65095" y="0"/>
                    <a:pt x="356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65;p26">
              <a:extLst>
                <a:ext uri="{FF2B5EF4-FFF2-40B4-BE49-F238E27FC236}">
                  <a16:creationId xmlns:a16="http://schemas.microsoft.com/office/drawing/2014/main" id="{63C101C6-A477-03BF-8397-4083E08E5DE8}"/>
                </a:ext>
              </a:extLst>
            </p:cNvPr>
            <p:cNvSpPr/>
            <p:nvPr/>
          </p:nvSpPr>
          <p:spPr>
            <a:xfrm>
              <a:off x="666750" y="4005550"/>
              <a:ext cx="0" cy="25"/>
            </a:xfrm>
            <a:custGeom>
              <a:avLst/>
              <a:gdLst/>
              <a:ahLst/>
              <a:cxnLst/>
              <a:rect l="l" t="t" r="r" b="b"/>
              <a:pathLst>
                <a:path h="1" extrusionOk="0">
                  <a:moveTo>
                    <a:pt x="0" y="1"/>
                  </a:move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66;p26">
              <a:extLst>
                <a:ext uri="{FF2B5EF4-FFF2-40B4-BE49-F238E27FC236}">
                  <a16:creationId xmlns:a16="http://schemas.microsoft.com/office/drawing/2014/main" id="{31B956E9-FA9A-A49E-D1E4-7A5AE1566631}"/>
                </a:ext>
              </a:extLst>
            </p:cNvPr>
            <p:cNvSpPr/>
            <p:nvPr/>
          </p:nvSpPr>
          <p:spPr>
            <a:xfrm>
              <a:off x="666750" y="2467375"/>
              <a:ext cx="3343900" cy="2145775"/>
            </a:xfrm>
            <a:custGeom>
              <a:avLst/>
              <a:gdLst/>
              <a:ahLst/>
              <a:cxnLst/>
              <a:rect l="l" t="t" r="r" b="b"/>
              <a:pathLst>
                <a:path w="133756" h="85831" extrusionOk="0">
                  <a:moveTo>
                    <a:pt x="47260" y="0"/>
                  </a:moveTo>
                  <a:cubicBezTo>
                    <a:pt x="6242" y="7134"/>
                    <a:pt x="892" y="18726"/>
                    <a:pt x="0" y="58853"/>
                  </a:cubicBezTo>
                  <a:cubicBezTo>
                    <a:pt x="0" y="59744"/>
                    <a:pt x="0" y="60636"/>
                    <a:pt x="0" y="61528"/>
                  </a:cubicBezTo>
                  <a:lnTo>
                    <a:pt x="0" y="65986"/>
                  </a:lnTo>
                  <a:cubicBezTo>
                    <a:pt x="0" y="65986"/>
                    <a:pt x="10700" y="85604"/>
                    <a:pt x="66878" y="85604"/>
                  </a:cubicBezTo>
                  <a:cubicBezTo>
                    <a:pt x="69326" y="85757"/>
                    <a:pt x="71747" y="85831"/>
                    <a:pt x="74147" y="85831"/>
                  </a:cubicBezTo>
                  <a:cubicBezTo>
                    <a:pt x="85735" y="85831"/>
                    <a:pt x="96815" y="84100"/>
                    <a:pt x="107896" y="81145"/>
                  </a:cubicBezTo>
                  <a:cubicBezTo>
                    <a:pt x="129297" y="75795"/>
                    <a:pt x="133755" y="65986"/>
                    <a:pt x="133755" y="65986"/>
                  </a:cubicBezTo>
                  <a:lnTo>
                    <a:pt x="133755" y="63311"/>
                  </a:lnTo>
                  <a:cubicBezTo>
                    <a:pt x="133755" y="62419"/>
                    <a:pt x="133755" y="61528"/>
                    <a:pt x="132864" y="60636"/>
                  </a:cubicBezTo>
                  <a:cubicBezTo>
                    <a:pt x="132864" y="34777"/>
                    <a:pt x="130189" y="19618"/>
                    <a:pt x="118596" y="11592"/>
                  </a:cubicBezTo>
                  <a:cubicBezTo>
                    <a:pt x="108788" y="5350"/>
                    <a:pt x="97196" y="892"/>
                    <a:pt x="85603" y="0"/>
                  </a:cubicBezTo>
                  <a:cubicBezTo>
                    <a:pt x="81711" y="4671"/>
                    <a:pt x="75780" y="7303"/>
                    <a:pt x="69590" y="7303"/>
                  </a:cubicBezTo>
                  <a:cubicBezTo>
                    <a:pt x="68690" y="7303"/>
                    <a:pt x="67784" y="7247"/>
                    <a:pt x="66878" y="7134"/>
                  </a:cubicBezTo>
                  <a:cubicBezTo>
                    <a:pt x="65972" y="7247"/>
                    <a:pt x="65065" y="7303"/>
                    <a:pt x="64163" y="7303"/>
                  </a:cubicBezTo>
                  <a:cubicBezTo>
                    <a:pt x="57961" y="7303"/>
                    <a:pt x="51931" y="4671"/>
                    <a:pt x="472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67;p26">
              <a:extLst>
                <a:ext uri="{FF2B5EF4-FFF2-40B4-BE49-F238E27FC236}">
                  <a16:creationId xmlns:a16="http://schemas.microsoft.com/office/drawing/2014/main" id="{57959EEA-E2B8-627F-A0CB-D93B62B1BE86}"/>
                </a:ext>
              </a:extLst>
            </p:cNvPr>
            <p:cNvSpPr/>
            <p:nvPr/>
          </p:nvSpPr>
          <p:spPr>
            <a:xfrm>
              <a:off x="3720825" y="550200"/>
              <a:ext cx="1649675" cy="1894900"/>
            </a:xfrm>
            <a:custGeom>
              <a:avLst/>
              <a:gdLst/>
              <a:ahLst/>
              <a:cxnLst/>
              <a:rect l="l" t="t" r="r" b="b"/>
              <a:pathLst>
                <a:path w="65987" h="75796" extrusionOk="0">
                  <a:moveTo>
                    <a:pt x="32993" y="1"/>
                  </a:moveTo>
                  <a:cubicBezTo>
                    <a:pt x="6242" y="1"/>
                    <a:pt x="1784" y="16943"/>
                    <a:pt x="1784" y="38344"/>
                  </a:cubicBezTo>
                  <a:cubicBezTo>
                    <a:pt x="0" y="57070"/>
                    <a:pt x="14267" y="74012"/>
                    <a:pt x="32993" y="75796"/>
                  </a:cubicBezTo>
                  <a:cubicBezTo>
                    <a:pt x="52611" y="74012"/>
                    <a:pt x="65986" y="57070"/>
                    <a:pt x="64203" y="38344"/>
                  </a:cubicBezTo>
                  <a:cubicBezTo>
                    <a:pt x="64203" y="16943"/>
                    <a:pt x="59744" y="1"/>
                    <a:pt x="329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68;p26">
              <a:extLst>
                <a:ext uri="{FF2B5EF4-FFF2-40B4-BE49-F238E27FC236}">
                  <a16:creationId xmlns:a16="http://schemas.microsoft.com/office/drawing/2014/main" id="{687A14FD-3654-C710-D8A2-3221F8597D18}"/>
                </a:ext>
              </a:extLst>
            </p:cNvPr>
            <p:cNvSpPr/>
            <p:nvPr/>
          </p:nvSpPr>
          <p:spPr>
            <a:xfrm>
              <a:off x="2650775" y="4072425"/>
              <a:ext cx="25" cy="25"/>
            </a:xfrm>
            <a:custGeom>
              <a:avLst/>
              <a:gdLst/>
              <a:ahLst/>
              <a:cxnLst/>
              <a:rect l="l" t="t" r="r" b="b"/>
              <a:pathLst>
                <a:path w="1" h="1" extrusionOk="0">
                  <a:moveTo>
                    <a:pt x="0" y="1"/>
                  </a:move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69;p26">
              <a:extLst>
                <a:ext uri="{FF2B5EF4-FFF2-40B4-BE49-F238E27FC236}">
                  <a16:creationId xmlns:a16="http://schemas.microsoft.com/office/drawing/2014/main" id="{86DF6BF1-C093-6C3B-7257-E8CB1C1DE750}"/>
                </a:ext>
              </a:extLst>
            </p:cNvPr>
            <p:cNvSpPr/>
            <p:nvPr/>
          </p:nvSpPr>
          <p:spPr>
            <a:xfrm>
              <a:off x="3943750" y="2511950"/>
              <a:ext cx="2095525" cy="1917175"/>
            </a:xfrm>
            <a:custGeom>
              <a:avLst/>
              <a:gdLst/>
              <a:ahLst/>
              <a:cxnLst/>
              <a:rect l="l" t="t" r="r" b="b"/>
              <a:pathLst>
                <a:path w="83821" h="76687" extrusionOk="0">
                  <a:moveTo>
                    <a:pt x="7134" y="1"/>
                  </a:moveTo>
                  <a:cubicBezTo>
                    <a:pt x="4459" y="1"/>
                    <a:pt x="1784" y="1784"/>
                    <a:pt x="0" y="1784"/>
                  </a:cubicBezTo>
                  <a:cubicBezTo>
                    <a:pt x="19618" y="24077"/>
                    <a:pt x="11592" y="70445"/>
                    <a:pt x="9809" y="75795"/>
                  </a:cubicBezTo>
                  <a:cubicBezTo>
                    <a:pt x="9809" y="75795"/>
                    <a:pt x="17834" y="76687"/>
                    <a:pt x="24076" y="76687"/>
                  </a:cubicBezTo>
                  <a:cubicBezTo>
                    <a:pt x="74903" y="76687"/>
                    <a:pt x="83820" y="59745"/>
                    <a:pt x="83820" y="59745"/>
                  </a:cubicBezTo>
                  <a:lnTo>
                    <a:pt x="83820" y="56178"/>
                  </a:lnTo>
                  <a:cubicBezTo>
                    <a:pt x="83820" y="56178"/>
                    <a:pt x="82929" y="56178"/>
                    <a:pt x="82929" y="54394"/>
                  </a:cubicBezTo>
                  <a:cubicBezTo>
                    <a:pt x="82929" y="17835"/>
                    <a:pt x="77578" y="7134"/>
                    <a:pt x="41019" y="1"/>
                  </a:cubicBezTo>
                  <a:cubicBezTo>
                    <a:pt x="36560" y="4459"/>
                    <a:pt x="30318" y="7134"/>
                    <a:pt x="24076" y="7134"/>
                  </a:cubicBezTo>
                  <a:cubicBezTo>
                    <a:pt x="17834" y="7134"/>
                    <a:pt x="11592" y="4459"/>
                    <a:pt x="71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 name="Google Shape;124;p26">
            <a:extLst>
              <a:ext uri="{FF2B5EF4-FFF2-40B4-BE49-F238E27FC236}">
                <a16:creationId xmlns:a16="http://schemas.microsoft.com/office/drawing/2014/main" id="{41D09514-B51A-8DB3-42C8-3DCBA1ACE4EC}"/>
              </a:ext>
            </a:extLst>
          </p:cNvPr>
          <p:cNvSpPr/>
          <p:nvPr/>
        </p:nvSpPr>
        <p:spPr>
          <a:xfrm>
            <a:off x="483717" y="1304459"/>
            <a:ext cx="1466493" cy="774058"/>
          </a:xfrm>
          <a:prstGeom prst="rect">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1200" dirty="0">
                <a:latin typeface="+mj-lt"/>
                <a:ea typeface="Raleway"/>
                <a:cs typeface="Raleway"/>
                <a:sym typeface="Raleway"/>
              </a:rPr>
              <a:t>Bottlers &amp; distribution partners</a:t>
            </a:r>
            <a:endParaRPr sz="1200" dirty="0">
              <a:latin typeface="+mj-lt"/>
              <a:ea typeface="Raleway"/>
              <a:cs typeface="Raleway"/>
              <a:sym typeface="Raleway"/>
            </a:endParaRPr>
          </a:p>
        </p:txBody>
      </p:sp>
      <p:sp>
        <p:nvSpPr>
          <p:cNvPr id="138" name="Google Shape;124;p26">
            <a:extLst>
              <a:ext uri="{FF2B5EF4-FFF2-40B4-BE49-F238E27FC236}">
                <a16:creationId xmlns:a16="http://schemas.microsoft.com/office/drawing/2014/main" id="{725334E4-288F-5832-2D17-7E98037B53B7}"/>
              </a:ext>
            </a:extLst>
          </p:cNvPr>
          <p:cNvSpPr/>
          <p:nvPr/>
        </p:nvSpPr>
        <p:spPr>
          <a:xfrm>
            <a:off x="483717" y="2157789"/>
            <a:ext cx="1466493" cy="774058"/>
          </a:xfrm>
          <a:prstGeom prst="rect">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1200" dirty="0">
                <a:latin typeface="+mj-lt"/>
                <a:ea typeface="Raleway"/>
                <a:cs typeface="Raleway"/>
                <a:sym typeface="Raleway"/>
              </a:rPr>
              <a:t>Suppliers &amp; retailers</a:t>
            </a:r>
            <a:endParaRPr sz="1200" dirty="0">
              <a:latin typeface="+mj-lt"/>
              <a:ea typeface="Raleway"/>
              <a:cs typeface="Raleway"/>
              <a:sym typeface="Raleway"/>
            </a:endParaRPr>
          </a:p>
        </p:txBody>
      </p:sp>
      <p:sp>
        <p:nvSpPr>
          <p:cNvPr id="139" name="Google Shape;124;p26">
            <a:extLst>
              <a:ext uri="{FF2B5EF4-FFF2-40B4-BE49-F238E27FC236}">
                <a16:creationId xmlns:a16="http://schemas.microsoft.com/office/drawing/2014/main" id="{E09D932B-351A-C4C1-6BBE-B9BF4BDA4C4C}"/>
              </a:ext>
            </a:extLst>
          </p:cNvPr>
          <p:cNvSpPr/>
          <p:nvPr/>
        </p:nvSpPr>
        <p:spPr>
          <a:xfrm>
            <a:off x="483717" y="3011119"/>
            <a:ext cx="1466493" cy="774058"/>
          </a:xfrm>
          <a:prstGeom prst="rect">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1200" dirty="0">
                <a:latin typeface="+mj-lt"/>
                <a:ea typeface="Raleway"/>
                <a:cs typeface="Raleway"/>
                <a:sym typeface="Raleway"/>
              </a:rPr>
              <a:t>Strategic alliances</a:t>
            </a:r>
            <a:endParaRPr sz="1200" dirty="0">
              <a:latin typeface="+mj-lt"/>
              <a:ea typeface="Raleway"/>
              <a:cs typeface="Raleway"/>
              <a:sym typeface="Raleway"/>
            </a:endParaRPr>
          </a:p>
        </p:txBody>
      </p:sp>
      <p:sp>
        <p:nvSpPr>
          <p:cNvPr id="140" name="Google Shape;124;p26">
            <a:extLst>
              <a:ext uri="{FF2B5EF4-FFF2-40B4-BE49-F238E27FC236}">
                <a16:creationId xmlns:a16="http://schemas.microsoft.com/office/drawing/2014/main" id="{D1DE067A-562E-E26D-CB3E-1408A6B2E33D}"/>
              </a:ext>
            </a:extLst>
          </p:cNvPr>
          <p:cNvSpPr/>
          <p:nvPr/>
        </p:nvSpPr>
        <p:spPr>
          <a:xfrm>
            <a:off x="2100469" y="2836691"/>
            <a:ext cx="793556" cy="452568"/>
          </a:xfrm>
          <a:prstGeom prst="rect">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1000" dirty="0">
                <a:latin typeface="+mj-lt"/>
                <a:ea typeface="Raleway"/>
                <a:cs typeface="Raleway"/>
                <a:sym typeface="Raleway"/>
              </a:rPr>
              <a:t>Bottling plants</a:t>
            </a:r>
            <a:endParaRPr sz="1000" dirty="0">
              <a:latin typeface="+mj-lt"/>
              <a:ea typeface="Raleway"/>
              <a:cs typeface="Raleway"/>
              <a:sym typeface="Raleway"/>
            </a:endParaRPr>
          </a:p>
        </p:txBody>
      </p:sp>
      <p:sp>
        <p:nvSpPr>
          <p:cNvPr id="141" name="Google Shape;124;p26">
            <a:extLst>
              <a:ext uri="{FF2B5EF4-FFF2-40B4-BE49-F238E27FC236}">
                <a16:creationId xmlns:a16="http://schemas.microsoft.com/office/drawing/2014/main" id="{E9AF5498-732D-7260-F813-CFA9375EBB2E}"/>
              </a:ext>
            </a:extLst>
          </p:cNvPr>
          <p:cNvSpPr/>
          <p:nvPr/>
        </p:nvSpPr>
        <p:spPr>
          <a:xfrm>
            <a:off x="2929544" y="2822075"/>
            <a:ext cx="757370" cy="963102"/>
          </a:xfrm>
          <a:prstGeom prst="rect">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1000" dirty="0">
                <a:latin typeface="+mj-lt"/>
                <a:ea typeface="Raleway"/>
                <a:cs typeface="Raleway"/>
                <a:sym typeface="Raleway"/>
              </a:rPr>
              <a:t>Brands and intellectual property</a:t>
            </a:r>
            <a:endParaRPr sz="1000" dirty="0">
              <a:latin typeface="+mj-lt"/>
              <a:ea typeface="Raleway"/>
              <a:cs typeface="Raleway"/>
              <a:sym typeface="Raleway"/>
            </a:endParaRPr>
          </a:p>
        </p:txBody>
      </p:sp>
      <p:sp>
        <p:nvSpPr>
          <p:cNvPr id="142" name="Google Shape;124;p26">
            <a:extLst>
              <a:ext uri="{FF2B5EF4-FFF2-40B4-BE49-F238E27FC236}">
                <a16:creationId xmlns:a16="http://schemas.microsoft.com/office/drawing/2014/main" id="{87E18508-2D40-493E-DB77-6379E3948623}"/>
              </a:ext>
            </a:extLst>
          </p:cNvPr>
          <p:cNvSpPr/>
          <p:nvPr/>
        </p:nvSpPr>
        <p:spPr>
          <a:xfrm>
            <a:off x="2100469" y="3332609"/>
            <a:ext cx="793556" cy="452568"/>
          </a:xfrm>
          <a:prstGeom prst="rect">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1000" dirty="0">
                <a:latin typeface="+mj-lt"/>
                <a:ea typeface="Raleway"/>
                <a:cs typeface="Raleway"/>
                <a:sym typeface="Raleway"/>
              </a:rPr>
              <a:t>Distribution network</a:t>
            </a:r>
            <a:endParaRPr sz="1000" dirty="0">
              <a:latin typeface="+mj-lt"/>
              <a:ea typeface="Raleway"/>
              <a:cs typeface="Raleway"/>
              <a:sym typeface="Raleway"/>
            </a:endParaRPr>
          </a:p>
        </p:txBody>
      </p:sp>
      <p:sp>
        <p:nvSpPr>
          <p:cNvPr id="143" name="Google Shape;124;p26">
            <a:extLst>
              <a:ext uri="{FF2B5EF4-FFF2-40B4-BE49-F238E27FC236}">
                <a16:creationId xmlns:a16="http://schemas.microsoft.com/office/drawing/2014/main" id="{BD9257D1-9C10-9F34-D125-5E36E57029A6}"/>
              </a:ext>
            </a:extLst>
          </p:cNvPr>
          <p:cNvSpPr/>
          <p:nvPr/>
        </p:nvSpPr>
        <p:spPr>
          <a:xfrm>
            <a:off x="2110418" y="1304459"/>
            <a:ext cx="1566547" cy="923198"/>
          </a:xfrm>
          <a:prstGeom prst="rect">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1200" dirty="0">
                <a:latin typeface="+mj-lt"/>
                <a:ea typeface="Raleway"/>
                <a:cs typeface="Raleway"/>
                <a:sym typeface="Raleway"/>
              </a:rPr>
              <a:t>Developing, producing, marketing, selling of beverages, syrup </a:t>
            </a:r>
            <a:br>
              <a:rPr lang="pt-BR" sz="1200" dirty="0">
                <a:latin typeface="+mj-lt"/>
                <a:ea typeface="Raleway"/>
                <a:cs typeface="Raleway"/>
                <a:sym typeface="Raleway"/>
              </a:rPr>
            </a:br>
            <a:r>
              <a:rPr lang="pt-BR" sz="1200" dirty="0">
                <a:latin typeface="+mj-lt"/>
                <a:ea typeface="Raleway"/>
                <a:cs typeface="Raleway"/>
                <a:sym typeface="Raleway"/>
              </a:rPr>
              <a:t>(&amp; convienient goods)</a:t>
            </a:r>
            <a:endParaRPr sz="1200" dirty="0">
              <a:latin typeface="+mj-lt"/>
              <a:ea typeface="Raleway"/>
              <a:cs typeface="Raleway"/>
              <a:sym typeface="Raleway"/>
            </a:endParaRPr>
          </a:p>
        </p:txBody>
      </p:sp>
      <p:sp>
        <p:nvSpPr>
          <p:cNvPr id="144" name="Google Shape;124;p26">
            <a:extLst>
              <a:ext uri="{FF2B5EF4-FFF2-40B4-BE49-F238E27FC236}">
                <a16:creationId xmlns:a16="http://schemas.microsoft.com/office/drawing/2014/main" id="{C28B03BD-5B81-B2C0-7D77-0A14B3A1CEAA}"/>
              </a:ext>
            </a:extLst>
          </p:cNvPr>
          <p:cNvSpPr/>
          <p:nvPr/>
        </p:nvSpPr>
        <p:spPr>
          <a:xfrm>
            <a:off x="3785789" y="1304459"/>
            <a:ext cx="1566547" cy="923198"/>
          </a:xfrm>
          <a:prstGeom prst="rect">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1200" dirty="0">
                <a:latin typeface="+mj-lt"/>
                <a:ea typeface="Raleway"/>
                <a:cs typeface="Raleway"/>
                <a:sym typeface="Raleway"/>
              </a:rPr>
              <a:t>Worldwide diverse portfolio of beverages (&amp; convienient foods)</a:t>
            </a:r>
            <a:endParaRPr sz="1200" dirty="0">
              <a:latin typeface="+mj-lt"/>
              <a:ea typeface="Raleway"/>
              <a:cs typeface="Raleway"/>
              <a:sym typeface="Raleway"/>
            </a:endParaRPr>
          </a:p>
        </p:txBody>
      </p:sp>
      <p:sp>
        <p:nvSpPr>
          <p:cNvPr id="145" name="Google Shape;124;p26">
            <a:extLst>
              <a:ext uri="{FF2B5EF4-FFF2-40B4-BE49-F238E27FC236}">
                <a16:creationId xmlns:a16="http://schemas.microsoft.com/office/drawing/2014/main" id="{4DBD42CD-C9E2-A949-A128-F793D96FEDD2}"/>
              </a:ext>
            </a:extLst>
          </p:cNvPr>
          <p:cNvSpPr/>
          <p:nvPr/>
        </p:nvSpPr>
        <p:spPr>
          <a:xfrm>
            <a:off x="3785789" y="2261343"/>
            <a:ext cx="1566547" cy="923198"/>
          </a:xfrm>
          <a:prstGeom prst="rect">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1200" dirty="0">
                <a:latin typeface="+mj-lt"/>
                <a:ea typeface="Raleway"/>
                <a:cs typeface="Raleway"/>
                <a:sym typeface="Raleway"/>
              </a:rPr>
              <a:t>Branding, trademarks and licence fees</a:t>
            </a:r>
            <a:endParaRPr sz="1200" dirty="0">
              <a:latin typeface="+mj-lt"/>
              <a:ea typeface="Raleway"/>
              <a:cs typeface="Raleway"/>
              <a:sym typeface="Raleway"/>
            </a:endParaRPr>
          </a:p>
        </p:txBody>
      </p:sp>
      <p:sp>
        <p:nvSpPr>
          <p:cNvPr id="146" name="Google Shape;124;p26">
            <a:extLst>
              <a:ext uri="{FF2B5EF4-FFF2-40B4-BE49-F238E27FC236}">
                <a16:creationId xmlns:a16="http://schemas.microsoft.com/office/drawing/2014/main" id="{AE8EFCE9-8C18-7F72-EAAE-11CE199AC8F3}"/>
              </a:ext>
            </a:extLst>
          </p:cNvPr>
          <p:cNvSpPr/>
          <p:nvPr/>
        </p:nvSpPr>
        <p:spPr>
          <a:xfrm>
            <a:off x="5463872" y="1304459"/>
            <a:ext cx="1566547" cy="572633"/>
          </a:xfrm>
          <a:prstGeom prst="rect">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1200" dirty="0">
                <a:latin typeface="+mj-lt"/>
                <a:ea typeface="Raleway"/>
                <a:cs typeface="Raleway"/>
                <a:sym typeface="Raleway"/>
              </a:rPr>
              <a:t>Targeting consumer through omnipresent advertising </a:t>
            </a:r>
            <a:endParaRPr sz="1200" dirty="0">
              <a:latin typeface="+mj-lt"/>
              <a:ea typeface="Raleway"/>
              <a:cs typeface="Raleway"/>
              <a:sym typeface="Raleway"/>
            </a:endParaRPr>
          </a:p>
        </p:txBody>
      </p:sp>
      <p:sp>
        <p:nvSpPr>
          <p:cNvPr id="147" name="Google Shape;124;p26">
            <a:extLst>
              <a:ext uri="{FF2B5EF4-FFF2-40B4-BE49-F238E27FC236}">
                <a16:creationId xmlns:a16="http://schemas.microsoft.com/office/drawing/2014/main" id="{4002AC48-BBCB-57EC-294E-49592B5BD179}"/>
              </a:ext>
            </a:extLst>
          </p:cNvPr>
          <p:cNvSpPr/>
          <p:nvPr/>
        </p:nvSpPr>
        <p:spPr>
          <a:xfrm>
            <a:off x="5463872" y="2873588"/>
            <a:ext cx="1566547" cy="923198"/>
          </a:xfrm>
          <a:prstGeom prst="rect">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1200" dirty="0">
                <a:latin typeface="+mj-lt"/>
                <a:ea typeface="Raleway"/>
                <a:cs typeface="Raleway"/>
                <a:sym typeface="Raleway"/>
              </a:rPr>
              <a:t>Direct Store Delivery, Warehousing, Retail, distributor networks, e-commerce</a:t>
            </a:r>
            <a:endParaRPr sz="1200" dirty="0">
              <a:latin typeface="+mj-lt"/>
              <a:ea typeface="Raleway"/>
              <a:cs typeface="Raleway"/>
              <a:sym typeface="Raleway"/>
            </a:endParaRPr>
          </a:p>
        </p:txBody>
      </p:sp>
      <p:sp>
        <p:nvSpPr>
          <p:cNvPr id="148" name="Google Shape;124;p26">
            <a:extLst>
              <a:ext uri="{FF2B5EF4-FFF2-40B4-BE49-F238E27FC236}">
                <a16:creationId xmlns:a16="http://schemas.microsoft.com/office/drawing/2014/main" id="{21365B86-CC9F-7D0A-4CFB-65C3EF316211}"/>
              </a:ext>
            </a:extLst>
          </p:cNvPr>
          <p:cNvSpPr/>
          <p:nvPr/>
        </p:nvSpPr>
        <p:spPr>
          <a:xfrm>
            <a:off x="7139243" y="1304459"/>
            <a:ext cx="1566547" cy="923198"/>
          </a:xfrm>
          <a:prstGeom prst="rect">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1200" b="1" dirty="0">
                <a:latin typeface="+mj-lt"/>
                <a:ea typeface="Raleway"/>
                <a:cs typeface="Raleway"/>
                <a:sym typeface="Raleway"/>
              </a:rPr>
              <a:t>B2C: </a:t>
            </a:r>
            <a:br>
              <a:rPr lang="de-DE" sz="1200" b="1" dirty="0">
                <a:latin typeface="+mj-lt"/>
                <a:ea typeface="Raleway"/>
                <a:cs typeface="Raleway"/>
                <a:sym typeface="Raleway"/>
              </a:rPr>
            </a:br>
            <a:r>
              <a:rPr lang="de-DE" sz="1200" dirty="0">
                <a:latin typeface="+mj-lt"/>
                <a:ea typeface="Raleway"/>
                <a:cs typeface="Raleway"/>
                <a:sym typeface="Raleway"/>
              </a:rPr>
              <a:t>Supermarkets, </a:t>
            </a:r>
            <a:r>
              <a:rPr lang="de-DE" sz="1200" dirty="0" err="1">
                <a:latin typeface="+mj-lt"/>
                <a:ea typeface="Raleway"/>
                <a:cs typeface="Raleway"/>
                <a:sym typeface="Raleway"/>
              </a:rPr>
              <a:t>convience</a:t>
            </a:r>
            <a:r>
              <a:rPr lang="de-DE" sz="1200" dirty="0">
                <a:latin typeface="+mj-lt"/>
                <a:ea typeface="Raleway"/>
                <a:cs typeface="Raleway"/>
                <a:sym typeface="Raleway"/>
              </a:rPr>
              <a:t> </a:t>
            </a:r>
            <a:r>
              <a:rPr lang="de-DE" sz="1200" dirty="0" err="1">
                <a:latin typeface="+mj-lt"/>
                <a:ea typeface="Raleway"/>
                <a:cs typeface="Raleway"/>
                <a:sym typeface="Raleway"/>
              </a:rPr>
              <a:t>stores</a:t>
            </a:r>
            <a:r>
              <a:rPr lang="de-DE" sz="1200" dirty="0">
                <a:latin typeface="+mj-lt"/>
                <a:ea typeface="Raleway"/>
                <a:cs typeface="Raleway"/>
                <a:sym typeface="Raleway"/>
              </a:rPr>
              <a:t>, </a:t>
            </a:r>
            <a:r>
              <a:rPr lang="de-DE" sz="1200" dirty="0" err="1">
                <a:latin typeface="+mj-lt"/>
                <a:ea typeface="Raleway"/>
                <a:cs typeface="Raleway"/>
                <a:sym typeface="Raleway"/>
              </a:rPr>
              <a:t>e-commerce</a:t>
            </a:r>
            <a:endParaRPr sz="1200" dirty="0">
              <a:latin typeface="+mj-lt"/>
              <a:ea typeface="Raleway"/>
              <a:cs typeface="Raleway"/>
              <a:sym typeface="Raleway"/>
            </a:endParaRPr>
          </a:p>
        </p:txBody>
      </p:sp>
      <p:sp>
        <p:nvSpPr>
          <p:cNvPr id="149" name="Google Shape;124;p26">
            <a:extLst>
              <a:ext uri="{FF2B5EF4-FFF2-40B4-BE49-F238E27FC236}">
                <a16:creationId xmlns:a16="http://schemas.microsoft.com/office/drawing/2014/main" id="{B2FC54EB-9842-FA24-EFE5-09C9906ACC23}"/>
              </a:ext>
            </a:extLst>
          </p:cNvPr>
          <p:cNvSpPr/>
          <p:nvPr/>
        </p:nvSpPr>
        <p:spPr>
          <a:xfrm>
            <a:off x="483717" y="4221338"/>
            <a:ext cx="1014883" cy="543842"/>
          </a:xfrm>
          <a:prstGeom prst="rect">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1200" dirty="0">
                <a:latin typeface="+mj-lt"/>
                <a:ea typeface="Raleway"/>
                <a:cs typeface="Raleway"/>
                <a:sym typeface="Raleway"/>
              </a:rPr>
              <a:t>Marketing &amp; advertising</a:t>
            </a:r>
            <a:endParaRPr sz="1200" dirty="0">
              <a:latin typeface="+mj-lt"/>
              <a:ea typeface="Raleway"/>
              <a:cs typeface="Raleway"/>
              <a:sym typeface="Raleway"/>
            </a:endParaRPr>
          </a:p>
        </p:txBody>
      </p:sp>
      <p:sp>
        <p:nvSpPr>
          <p:cNvPr id="150" name="Google Shape;124;p26">
            <a:extLst>
              <a:ext uri="{FF2B5EF4-FFF2-40B4-BE49-F238E27FC236}">
                <a16:creationId xmlns:a16="http://schemas.microsoft.com/office/drawing/2014/main" id="{1D14CDD0-7BC9-4621-00F6-252BBCA2F130}"/>
              </a:ext>
            </a:extLst>
          </p:cNvPr>
          <p:cNvSpPr/>
          <p:nvPr/>
        </p:nvSpPr>
        <p:spPr>
          <a:xfrm>
            <a:off x="1626872" y="4221338"/>
            <a:ext cx="1513031" cy="543842"/>
          </a:xfrm>
          <a:prstGeom prst="rect">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1200" dirty="0">
                <a:latin typeface="+mj-lt"/>
                <a:ea typeface="Raleway"/>
                <a:cs typeface="Raleway"/>
                <a:sym typeface="Raleway"/>
              </a:rPr>
              <a:t>Raw materials: agricultural producs, energy, metals</a:t>
            </a:r>
            <a:endParaRPr sz="1200" dirty="0">
              <a:latin typeface="+mj-lt"/>
              <a:ea typeface="Raleway"/>
              <a:cs typeface="Raleway"/>
              <a:sym typeface="Raleway"/>
            </a:endParaRPr>
          </a:p>
        </p:txBody>
      </p:sp>
      <p:sp>
        <p:nvSpPr>
          <p:cNvPr id="151" name="Google Shape;124;p26">
            <a:extLst>
              <a:ext uri="{FF2B5EF4-FFF2-40B4-BE49-F238E27FC236}">
                <a16:creationId xmlns:a16="http://schemas.microsoft.com/office/drawing/2014/main" id="{30BF893F-310F-79D5-3154-6AED0B588138}"/>
              </a:ext>
            </a:extLst>
          </p:cNvPr>
          <p:cNvSpPr/>
          <p:nvPr/>
        </p:nvSpPr>
        <p:spPr>
          <a:xfrm>
            <a:off x="3268175" y="4230525"/>
            <a:ext cx="1203630" cy="543842"/>
          </a:xfrm>
          <a:prstGeom prst="rect">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1200" dirty="0">
                <a:latin typeface="+mj-lt"/>
                <a:ea typeface="Raleway"/>
                <a:cs typeface="Raleway"/>
                <a:sym typeface="Raleway"/>
              </a:rPr>
              <a:t>Shipping and handling activities</a:t>
            </a:r>
            <a:endParaRPr sz="1200" dirty="0">
              <a:latin typeface="+mj-lt"/>
              <a:ea typeface="Raleway"/>
              <a:cs typeface="Raleway"/>
              <a:sym typeface="Raleway"/>
            </a:endParaRPr>
          </a:p>
        </p:txBody>
      </p:sp>
      <p:sp>
        <p:nvSpPr>
          <p:cNvPr id="152" name="Foliennummernplatzhalter 4">
            <a:extLst>
              <a:ext uri="{FF2B5EF4-FFF2-40B4-BE49-F238E27FC236}">
                <a16:creationId xmlns:a16="http://schemas.microsoft.com/office/drawing/2014/main" id="{46312767-8C40-C858-DEBA-C22798707260}"/>
              </a:ext>
            </a:extLst>
          </p:cNvPr>
          <p:cNvSpPr txBox="1">
            <a:spLocks/>
          </p:cNvSpPr>
          <p:nvPr/>
        </p:nvSpPr>
        <p:spPr>
          <a:xfrm>
            <a:off x="0" y="4840288"/>
            <a:ext cx="2057400" cy="274637"/>
          </a:xfrm>
          <a:prstGeom prst="rect">
            <a:avLst/>
          </a:prstGeom>
        </p:spPr>
        <p:txBody>
          <a:bodyPr vert="horz" lIns="91440" tIns="45720" rIns="91440" bIns="45720" rtlCol="0" anchor="ctr"/>
          <a:lstStyle>
            <a:defPPr>
              <a:defRPr lang="de-D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65118A3-1793-2149-900A-53CEDCCBA901}" type="slidenum">
              <a:rPr lang="en-GB" smtClean="0"/>
              <a:pPr/>
              <a:t>10</a:t>
            </a:fld>
            <a:endParaRPr lang="en-GB" dirty="0"/>
          </a:p>
        </p:txBody>
      </p:sp>
      <p:sp>
        <p:nvSpPr>
          <p:cNvPr id="3" name="Google Shape;124;p26">
            <a:extLst>
              <a:ext uri="{FF2B5EF4-FFF2-40B4-BE49-F238E27FC236}">
                <a16:creationId xmlns:a16="http://schemas.microsoft.com/office/drawing/2014/main" id="{449E8580-7FC4-14E8-3751-D72F76ACA124}"/>
              </a:ext>
            </a:extLst>
          </p:cNvPr>
          <p:cNvSpPr/>
          <p:nvPr/>
        </p:nvSpPr>
        <p:spPr>
          <a:xfrm>
            <a:off x="7139243" y="2495898"/>
            <a:ext cx="1566547" cy="923198"/>
          </a:xfrm>
          <a:prstGeom prst="rect">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DE" sz="1200" b="1" dirty="0">
                <a:latin typeface="+mj-lt"/>
                <a:ea typeface="Raleway"/>
                <a:cs typeface="Raleway"/>
                <a:sym typeface="Raleway"/>
              </a:rPr>
              <a:t>B2B(2C): </a:t>
            </a:r>
            <a:br>
              <a:rPr lang="de-DE" sz="1200" b="1" dirty="0">
                <a:latin typeface="+mj-lt"/>
                <a:ea typeface="Raleway"/>
                <a:cs typeface="Raleway"/>
                <a:sym typeface="Raleway"/>
              </a:rPr>
            </a:br>
            <a:r>
              <a:rPr lang="de-DE" sz="1200" dirty="0" err="1">
                <a:latin typeface="+mj-lt"/>
                <a:ea typeface="Raleway"/>
                <a:cs typeface="Raleway"/>
                <a:sym typeface="Raleway"/>
              </a:rPr>
              <a:t>Retailer</a:t>
            </a:r>
            <a:r>
              <a:rPr lang="de-DE" sz="1200" dirty="0">
                <a:latin typeface="+mj-lt"/>
                <a:ea typeface="Raleway"/>
                <a:cs typeface="Raleway"/>
                <a:sym typeface="Raleway"/>
              </a:rPr>
              <a:t>, Foodservice Providers, </a:t>
            </a:r>
            <a:r>
              <a:rPr lang="de-DE" sz="1200" dirty="0" err="1">
                <a:latin typeface="+mj-lt"/>
                <a:ea typeface="Raleway"/>
                <a:cs typeface="Raleway"/>
                <a:sym typeface="Raleway"/>
              </a:rPr>
              <a:t>distributors</a:t>
            </a:r>
            <a:endParaRPr sz="1200" dirty="0">
              <a:latin typeface="+mj-lt"/>
              <a:ea typeface="Raleway"/>
              <a:cs typeface="Raleway"/>
              <a:sym typeface="Raleway"/>
            </a:endParaRPr>
          </a:p>
        </p:txBody>
      </p:sp>
      <p:sp>
        <p:nvSpPr>
          <p:cNvPr id="5" name="Google Shape;124;p26">
            <a:extLst>
              <a:ext uri="{FF2B5EF4-FFF2-40B4-BE49-F238E27FC236}">
                <a16:creationId xmlns:a16="http://schemas.microsoft.com/office/drawing/2014/main" id="{6777ECE0-A9B8-BB33-B421-FAA471DC06B5}"/>
              </a:ext>
            </a:extLst>
          </p:cNvPr>
          <p:cNvSpPr/>
          <p:nvPr/>
        </p:nvSpPr>
        <p:spPr>
          <a:xfrm>
            <a:off x="4678024" y="4230525"/>
            <a:ext cx="1326074" cy="543842"/>
          </a:xfrm>
          <a:prstGeom prst="rect">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1200" dirty="0">
                <a:latin typeface="+mj-lt"/>
                <a:ea typeface="Raleway"/>
                <a:cs typeface="Raleway"/>
                <a:sym typeface="Raleway"/>
              </a:rPr>
              <a:t>Sales of beverages (convience goods)</a:t>
            </a:r>
            <a:endParaRPr sz="1200" dirty="0">
              <a:latin typeface="+mj-lt"/>
              <a:ea typeface="Raleway"/>
              <a:cs typeface="Raleway"/>
              <a:sym typeface="Raleway"/>
            </a:endParaRPr>
          </a:p>
        </p:txBody>
      </p:sp>
      <p:sp>
        <p:nvSpPr>
          <p:cNvPr id="6" name="Google Shape;124;p26">
            <a:extLst>
              <a:ext uri="{FF2B5EF4-FFF2-40B4-BE49-F238E27FC236}">
                <a16:creationId xmlns:a16="http://schemas.microsoft.com/office/drawing/2014/main" id="{57F9B356-D672-AC8A-13F0-F6EF02DE191D}"/>
              </a:ext>
            </a:extLst>
          </p:cNvPr>
          <p:cNvSpPr/>
          <p:nvPr/>
        </p:nvSpPr>
        <p:spPr>
          <a:xfrm>
            <a:off x="6056589" y="4230525"/>
            <a:ext cx="1478183" cy="543842"/>
          </a:xfrm>
          <a:prstGeom prst="rect">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1200" dirty="0">
                <a:latin typeface="+mj-lt"/>
                <a:ea typeface="Raleway"/>
                <a:cs typeface="Raleway"/>
                <a:sym typeface="Raleway"/>
              </a:rPr>
              <a:t>Licensing fees from bottling and distribution partners</a:t>
            </a:r>
            <a:endParaRPr sz="1200" dirty="0">
              <a:latin typeface="+mj-lt"/>
              <a:ea typeface="Raleway"/>
              <a:cs typeface="Raleway"/>
              <a:sym typeface="Raleway"/>
            </a:endParaRPr>
          </a:p>
        </p:txBody>
      </p:sp>
      <p:sp>
        <p:nvSpPr>
          <p:cNvPr id="7" name="Google Shape;124;p26">
            <a:extLst>
              <a:ext uri="{FF2B5EF4-FFF2-40B4-BE49-F238E27FC236}">
                <a16:creationId xmlns:a16="http://schemas.microsoft.com/office/drawing/2014/main" id="{5DF227A3-F74B-12A0-88B5-A0C3C91A2277}"/>
              </a:ext>
            </a:extLst>
          </p:cNvPr>
          <p:cNvSpPr/>
          <p:nvPr/>
        </p:nvSpPr>
        <p:spPr>
          <a:xfrm>
            <a:off x="7606010" y="4230525"/>
            <a:ext cx="1027606" cy="543842"/>
          </a:xfrm>
          <a:prstGeom prst="rect">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1200" dirty="0">
                <a:latin typeface="+mj-lt"/>
                <a:ea typeface="Raleway"/>
                <a:cs typeface="Raleway"/>
                <a:sym typeface="Raleway"/>
              </a:rPr>
              <a:t>M&amp;A and investment income</a:t>
            </a:r>
            <a:endParaRPr sz="1200" dirty="0">
              <a:latin typeface="+mj-lt"/>
              <a:ea typeface="Raleway"/>
              <a:cs typeface="Raleway"/>
              <a:sym typeface="Raleway"/>
            </a:endParaRPr>
          </a:p>
        </p:txBody>
      </p:sp>
      <p:sp>
        <p:nvSpPr>
          <p:cNvPr id="9" name="Google Shape;124;p26">
            <a:extLst>
              <a:ext uri="{FF2B5EF4-FFF2-40B4-BE49-F238E27FC236}">
                <a16:creationId xmlns:a16="http://schemas.microsoft.com/office/drawing/2014/main" id="{3DEF0CFA-B509-7A89-7A29-4F860154E292}"/>
              </a:ext>
            </a:extLst>
          </p:cNvPr>
          <p:cNvSpPr/>
          <p:nvPr/>
        </p:nvSpPr>
        <p:spPr>
          <a:xfrm>
            <a:off x="3785790" y="3218228"/>
            <a:ext cx="752100" cy="566949"/>
          </a:xfrm>
          <a:prstGeom prst="rect">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1200" dirty="0">
                <a:latin typeface="+mj-lt"/>
                <a:ea typeface="Raleway"/>
                <a:cs typeface="Raleway"/>
                <a:sym typeface="Raleway"/>
              </a:rPr>
              <a:t>Quality &amp; taste</a:t>
            </a:r>
            <a:endParaRPr sz="1200" dirty="0">
              <a:latin typeface="+mj-lt"/>
              <a:ea typeface="Raleway"/>
              <a:cs typeface="Raleway"/>
              <a:sym typeface="Raleway"/>
            </a:endParaRPr>
          </a:p>
        </p:txBody>
      </p:sp>
      <p:sp>
        <p:nvSpPr>
          <p:cNvPr id="10" name="Google Shape;124;p26">
            <a:extLst>
              <a:ext uri="{FF2B5EF4-FFF2-40B4-BE49-F238E27FC236}">
                <a16:creationId xmlns:a16="http://schemas.microsoft.com/office/drawing/2014/main" id="{FAE7A006-1B4B-14EF-989D-149E749910FC}"/>
              </a:ext>
            </a:extLst>
          </p:cNvPr>
          <p:cNvSpPr/>
          <p:nvPr/>
        </p:nvSpPr>
        <p:spPr>
          <a:xfrm>
            <a:off x="4600236" y="3218228"/>
            <a:ext cx="752100" cy="566949"/>
          </a:xfrm>
          <a:prstGeom prst="rect">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1200" dirty="0">
                <a:latin typeface="+mj-lt"/>
                <a:ea typeface="Raleway"/>
                <a:cs typeface="Raleway"/>
                <a:sym typeface="Raleway"/>
              </a:rPr>
              <a:t>Inno-vation</a:t>
            </a:r>
            <a:endParaRPr sz="1200" dirty="0">
              <a:latin typeface="+mj-lt"/>
              <a:ea typeface="Raleway"/>
              <a:cs typeface="Raleway"/>
              <a:sym typeface="Raleway"/>
            </a:endParaRPr>
          </a:p>
        </p:txBody>
      </p:sp>
      <p:sp>
        <p:nvSpPr>
          <p:cNvPr id="13" name="Google Shape;124;p26">
            <a:extLst>
              <a:ext uri="{FF2B5EF4-FFF2-40B4-BE49-F238E27FC236}">
                <a16:creationId xmlns:a16="http://schemas.microsoft.com/office/drawing/2014/main" id="{A3C7E622-1E99-300A-967F-895545030B30}"/>
              </a:ext>
            </a:extLst>
          </p:cNvPr>
          <p:cNvSpPr/>
          <p:nvPr/>
        </p:nvSpPr>
        <p:spPr>
          <a:xfrm>
            <a:off x="5463872" y="1931354"/>
            <a:ext cx="1566547" cy="400529"/>
          </a:xfrm>
          <a:prstGeom prst="rect">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pt-BR" sz="1200" dirty="0">
                <a:latin typeface="+mj-lt"/>
                <a:ea typeface="Raleway"/>
                <a:cs typeface="Raleway"/>
                <a:sym typeface="Raleway"/>
              </a:rPr>
              <a:t>Pioneer of &amp; adaption to market trends</a:t>
            </a:r>
            <a:endParaRPr sz="1200" dirty="0">
              <a:latin typeface="+mj-lt"/>
              <a:ea typeface="Raleway"/>
              <a:cs typeface="Raleway"/>
              <a:sym typeface="Raleway"/>
            </a:endParaRPr>
          </a:p>
        </p:txBody>
      </p:sp>
    </p:spTree>
    <p:extLst>
      <p:ext uri="{BB962C8B-B14F-4D97-AF65-F5344CB8AC3E}">
        <p14:creationId xmlns:p14="http://schemas.microsoft.com/office/powerpoint/2010/main" val="1742152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55AA356-35CB-B06F-8294-D3A65FD9A075}"/>
              </a:ext>
            </a:extLst>
          </p:cNvPr>
          <p:cNvSpPr>
            <a:spLocks noGrp="1"/>
          </p:cNvSpPr>
          <p:nvPr>
            <p:ph type="title"/>
          </p:nvPr>
        </p:nvSpPr>
        <p:spPr>
          <a:xfrm>
            <a:off x="385576" y="3381521"/>
            <a:ext cx="5710424" cy="1386191"/>
          </a:xfrm>
        </p:spPr>
        <p:txBody>
          <a:bodyPr/>
          <a:lstStyle/>
          <a:p>
            <a:r>
              <a:rPr lang="de-DE" dirty="0"/>
              <a:t>Implementation</a:t>
            </a:r>
          </a:p>
        </p:txBody>
      </p:sp>
      <p:sp>
        <p:nvSpPr>
          <p:cNvPr id="5" name="Foliennummernplatzhalter 4">
            <a:extLst>
              <a:ext uri="{FF2B5EF4-FFF2-40B4-BE49-F238E27FC236}">
                <a16:creationId xmlns:a16="http://schemas.microsoft.com/office/drawing/2014/main" id="{50B6B0DA-5417-E8EC-44A6-E27A0DD9838B}"/>
              </a:ext>
            </a:extLst>
          </p:cNvPr>
          <p:cNvSpPr>
            <a:spLocks noGrp="1"/>
          </p:cNvSpPr>
          <p:nvPr>
            <p:ph type="sldNum" sz="quarter" idx="4294967295"/>
          </p:nvPr>
        </p:nvSpPr>
        <p:spPr>
          <a:xfrm>
            <a:off x="0" y="4840288"/>
            <a:ext cx="2057400" cy="274637"/>
          </a:xfrm>
        </p:spPr>
        <p:txBody>
          <a:bodyPr/>
          <a:lstStyle/>
          <a:p>
            <a:fld id="{365118A3-1793-2149-900A-53CEDCCBA901}" type="slidenum">
              <a:rPr lang="en-GB" smtClean="0"/>
              <a:pPr/>
              <a:t>11</a:t>
            </a:fld>
            <a:endParaRPr lang="en-GB" dirty="0"/>
          </a:p>
        </p:txBody>
      </p:sp>
    </p:spTree>
    <p:extLst>
      <p:ext uri="{BB962C8B-B14F-4D97-AF65-F5344CB8AC3E}">
        <p14:creationId xmlns:p14="http://schemas.microsoft.com/office/powerpoint/2010/main" val="4048720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hteck: abgerundete Ecken 12">
            <a:extLst>
              <a:ext uri="{FF2B5EF4-FFF2-40B4-BE49-F238E27FC236}">
                <a16:creationId xmlns:a16="http://schemas.microsoft.com/office/drawing/2014/main" id="{25F68C2B-E0A5-357F-B55D-CABDF527FC30}"/>
              </a:ext>
            </a:extLst>
          </p:cNvPr>
          <p:cNvSpPr/>
          <p:nvPr/>
        </p:nvSpPr>
        <p:spPr>
          <a:xfrm>
            <a:off x="3228957" y="1755392"/>
            <a:ext cx="1800000" cy="1332000"/>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de-DE" b="1" dirty="0" err="1">
                <a:latin typeface="+mj-lt"/>
              </a:rPr>
              <a:t>Formatting</a:t>
            </a:r>
            <a:r>
              <a:rPr lang="de-DE" b="1" dirty="0">
                <a:latin typeface="+mj-lt"/>
              </a:rPr>
              <a:t> &amp; </a:t>
            </a:r>
            <a:r>
              <a:rPr lang="de-DE" b="1" dirty="0" err="1">
                <a:latin typeface="+mj-lt"/>
              </a:rPr>
              <a:t>Transformations</a:t>
            </a:r>
            <a:endParaRPr lang="de-DE" b="1" dirty="0">
              <a:latin typeface="+mj-lt"/>
            </a:endParaRPr>
          </a:p>
        </p:txBody>
      </p:sp>
      <p:pic>
        <p:nvPicPr>
          <p:cNvPr id="28" name="Grafik 27" descr="Datenbank mit einfarbiger Füllung">
            <a:extLst>
              <a:ext uri="{FF2B5EF4-FFF2-40B4-BE49-F238E27FC236}">
                <a16:creationId xmlns:a16="http://schemas.microsoft.com/office/drawing/2014/main" id="{7486466E-A837-0161-324B-AD39E29FBD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7384" y="2359097"/>
            <a:ext cx="743147" cy="743147"/>
          </a:xfrm>
          <a:prstGeom prst="rect">
            <a:avLst/>
          </a:prstGeom>
        </p:spPr>
      </p:pic>
      <p:sp>
        <p:nvSpPr>
          <p:cNvPr id="9" name="Rechteck: abgerundete Ecken 8">
            <a:extLst>
              <a:ext uri="{FF2B5EF4-FFF2-40B4-BE49-F238E27FC236}">
                <a16:creationId xmlns:a16="http://schemas.microsoft.com/office/drawing/2014/main" id="{7E6A1544-85E0-E400-08A3-9F349AFAF12E}"/>
              </a:ext>
            </a:extLst>
          </p:cNvPr>
          <p:cNvSpPr/>
          <p:nvPr/>
        </p:nvSpPr>
        <p:spPr>
          <a:xfrm>
            <a:off x="557918" y="1729689"/>
            <a:ext cx="1800000" cy="1332000"/>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de-DE" b="1" dirty="0">
                <a:latin typeface="+mj-lt"/>
              </a:rPr>
              <a:t>Company Ticker Entry</a:t>
            </a:r>
          </a:p>
        </p:txBody>
      </p:sp>
      <p:pic>
        <p:nvPicPr>
          <p:cNvPr id="30" name="Grafik 29" descr="Tastatur mit einfarbiger Füllung">
            <a:extLst>
              <a:ext uri="{FF2B5EF4-FFF2-40B4-BE49-F238E27FC236}">
                <a16:creationId xmlns:a16="http://schemas.microsoft.com/office/drawing/2014/main" id="{725D519F-BE57-59E1-1966-8EDF9AC7BBF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0718" y="2265807"/>
            <a:ext cx="914400" cy="914400"/>
          </a:xfrm>
          <a:prstGeom prst="rect">
            <a:avLst/>
          </a:prstGeom>
        </p:spPr>
      </p:pic>
      <p:sp>
        <p:nvSpPr>
          <p:cNvPr id="18" name="Rechteck: abgerundete Ecken 17">
            <a:extLst>
              <a:ext uri="{FF2B5EF4-FFF2-40B4-BE49-F238E27FC236}">
                <a16:creationId xmlns:a16="http://schemas.microsoft.com/office/drawing/2014/main" id="{69A0189E-B5C8-7884-B3F3-7EC9C722E8EA}"/>
              </a:ext>
            </a:extLst>
          </p:cNvPr>
          <p:cNvSpPr/>
          <p:nvPr/>
        </p:nvSpPr>
        <p:spPr>
          <a:xfrm>
            <a:off x="6505602" y="1755392"/>
            <a:ext cx="1800000" cy="1332000"/>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de-DE" b="1" dirty="0" err="1">
                <a:latin typeface="+mj-lt"/>
              </a:rPr>
              <a:t>Calculation</a:t>
            </a:r>
            <a:r>
              <a:rPr lang="de-DE" b="1" dirty="0">
                <a:latin typeface="+mj-lt"/>
              </a:rPr>
              <a:t> </a:t>
            </a:r>
            <a:r>
              <a:rPr lang="de-DE" b="1" dirty="0" err="1">
                <a:latin typeface="+mj-lt"/>
              </a:rPr>
              <a:t>of</a:t>
            </a:r>
            <a:r>
              <a:rPr lang="de-DE" b="1" dirty="0">
                <a:latin typeface="+mj-lt"/>
              </a:rPr>
              <a:t> Financial </a:t>
            </a:r>
            <a:r>
              <a:rPr lang="de-DE" b="1" dirty="0" err="1">
                <a:latin typeface="+mj-lt"/>
              </a:rPr>
              <a:t>Ratios</a:t>
            </a:r>
            <a:endParaRPr lang="de-DE" b="1" dirty="0">
              <a:latin typeface="+mj-lt"/>
            </a:endParaRPr>
          </a:p>
        </p:txBody>
      </p:sp>
      <p:pic>
        <p:nvPicPr>
          <p:cNvPr id="32" name="Grafik 31" descr="Taschenrechner mit einfarbiger Füllung">
            <a:extLst>
              <a:ext uri="{FF2B5EF4-FFF2-40B4-BE49-F238E27FC236}">
                <a16:creationId xmlns:a16="http://schemas.microsoft.com/office/drawing/2014/main" id="{51E90941-70FA-60E3-FDD7-D53BD2BF4BD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44756" y="2360995"/>
            <a:ext cx="721692" cy="721692"/>
          </a:xfrm>
          <a:prstGeom prst="rect">
            <a:avLst/>
          </a:prstGeom>
        </p:spPr>
      </p:pic>
      <p:sp>
        <p:nvSpPr>
          <p:cNvPr id="26" name="Rechteck: abgerundete Ecken 25">
            <a:extLst>
              <a:ext uri="{FF2B5EF4-FFF2-40B4-BE49-F238E27FC236}">
                <a16:creationId xmlns:a16="http://schemas.microsoft.com/office/drawing/2014/main" id="{B7304265-05E6-5C65-53AD-FACD5E0E10C4}"/>
              </a:ext>
            </a:extLst>
          </p:cNvPr>
          <p:cNvSpPr/>
          <p:nvPr/>
        </p:nvSpPr>
        <p:spPr>
          <a:xfrm>
            <a:off x="6505602" y="3322544"/>
            <a:ext cx="1800000" cy="1368000"/>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de-DE" b="1" dirty="0" err="1">
                <a:latin typeface="+mj-lt"/>
              </a:rPr>
              <a:t>Visualization</a:t>
            </a:r>
            <a:r>
              <a:rPr lang="de-DE" b="1" dirty="0">
                <a:latin typeface="+mj-lt"/>
              </a:rPr>
              <a:t> Dashboard</a:t>
            </a:r>
          </a:p>
        </p:txBody>
      </p:sp>
      <p:pic>
        <p:nvPicPr>
          <p:cNvPr id="1084" name="Grafik 1083" descr="Kreisdiagramm mit einfarbiger Füllung">
            <a:extLst>
              <a:ext uri="{FF2B5EF4-FFF2-40B4-BE49-F238E27FC236}">
                <a16:creationId xmlns:a16="http://schemas.microsoft.com/office/drawing/2014/main" id="{853AD0B2-85D5-16D5-221E-74D38FFA099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75456" y="3933238"/>
            <a:ext cx="673289" cy="673289"/>
          </a:xfrm>
          <a:prstGeom prst="rect">
            <a:avLst/>
          </a:prstGeom>
        </p:spPr>
      </p:pic>
      <p:pic>
        <p:nvPicPr>
          <p:cNvPr id="1086" name="Grafik 1085" descr="Balkendiagramm mit einfarbiger Füllung">
            <a:extLst>
              <a:ext uri="{FF2B5EF4-FFF2-40B4-BE49-F238E27FC236}">
                <a16:creationId xmlns:a16="http://schemas.microsoft.com/office/drawing/2014/main" id="{0F7FB6C1-6C5A-5B0F-61A9-EDF66611E09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39390" y="3921139"/>
            <a:ext cx="673289" cy="673289"/>
          </a:xfrm>
          <a:prstGeom prst="rect">
            <a:avLst/>
          </a:prstGeom>
        </p:spPr>
      </p:pic>
      <p:sp>
        <p:nvSpPr>
          <p:cNvPr id="2" name="Titel 1">
            <a:extLst>
              <a:ext uri="{FF2B5EF4-FFF2-40B4-BE49-F238E27FC236}">
                <a16:creationId xmlns:a16="http://schemas.microsoft.com/office/drawing/2014/main" id="{F871EA52-B166-2E01-3310-8D6B36078F15}"/>
              </a:ext>
            </a:extLst>
          </p:cNvPr>
          <p:cNvSpPr>
            <a:spLocks noGrp="1"/>
          </p:cNvSpPr>
          <p:nvPr>
            <p:ph type="title"/>
          </p:nvPr>
        </p:nvSpPr>
        <p:spPr/>
        <p:txBody>
          <a:bodyPr/>
          <a:lstStyle/>
          <a:p>
            <a:r>
              <a:rPr lang="de-DE" dirty="0" err="1"/>
              <a:t>Overview</a:t>
            </a:r>
            <a:r>
              <a:rPr lang="de-DE" dirty="0"/>
              <a:t>: Data Pipeline </a:t>
            </a:r>
            <a:r>
              <a:rPr lang="de-DE" dirty="0" err="1"/>
              <a:t>of</a:t>
            </a:r>
            <a:r>
              <a:rPr lang="de-DE" dirty="0"/>
              <a:t> </a:t>
            </a:r>
            <a:r>
              <a:rPr lang="de-DE" dirty="0" err="1"/>
              <a:t>the</a:t>
            </a:r>
            <a:r>
              <a:rPr lang="de-DE" dirty="0"/>
              <a:t> MVP</a:t>
            </a:r>
          </a:p>
        </p:txBody>
      </p:sp>
      <p:sp>
        <p:nvSpPr>
          <p:cNvPr id="8" name="Textplatzhalter 7">
            <a:extLst>
              <a:ext uri="{FF2B5EF4-FFF2-40B4-BE49-F238E27FC236}">
                <a16:creationId xmlns:a16="http://schemas.microsoft.com/office/drawing/2014/main" id="{21D6C9B9-93D2-A472-BF66-A50B42CFB294}"/>
              </a:ext>
            </a:extLst>
          </p:cNvPr>
          <p:cNvSpPr>
            <a:spLocks noGrp="1"/>
          </p:cNvSpPr>
          <p:nvPr>
            <p:ph type="body" sz="half" idx="14"/>
          </p:nvPr>
        </p:nvSpPr>
        <p:spPr/>
        <p:txBody>
          <a:bodyPr/>
          <a:lstStyle/>
          <a:p>
            <a:r>
              <a:rPr lang="de-DE" dirty="0"/>
              <a:t>Implementation</a:t>
            </a:r>
          </a:p>
        </p:txBody>
      </p:sp>
      <p:sp>
        <p:nvSpPr>
          <p:cNvPr id="43" name="Foliennummernplatzhalter 4">
            <a:extLst>
              <a:ext uri="{FF2B5EF4-FFF2-40B4-BE49-F238E27FC236}">
                <a16:creationId xmlns:a16="http://schemas.microsoft.com/office/drawing/2014/main" id="{DADA1AE7-8CF2-38BC-CB55-3FBEC7D9D0BB}"/>
              </a:ext>
            </a:extLst>
          </p:cNvPr>
          <p:cNvSpPr txBox="1">
            <a:spLocks/>
          </p:cNvSpPr>
          <p:nvPr/>
        </p:nvSpPr>
        <p:spPr>
          <a:xfrm>
            <a:off x="0" y="4840288"/>
            <a:ext cx="2057400" cy="274637"/>
          </a:xfrm>
          <a:prstGeom prst="rect">
            <a:avLst/>
          </a:prstGeom>
        </p:spPr>
        <p:txBody>
          <a:bodyPr vert="horz" lIns="91440" tIns="45720" rIns="91440" bIns="45720" rtlCol="0" anchor="ctr"/>
          <a:lstStyle>
            <a:defPPr>
              <a:defRPr lang="de-D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65118A3-1793-2149-900A-53CEDCCBA901}" type="slidenum">
              <a:rPr lang="en-GB" smtClean="0"/>
              <a:pPr/>
              <a:t>12</a:t>
            </a:fld>
            <a:endParaRPr lang="en-GB" dirty="0"/>
          </a:p>
        </p:txBody>
      </p:sp>
      <p:pic>
        <p:nvPicPr>
          <p:cNvPr id="1026" name="Picture 2">
            <a:extLst>
              <a:ext uri="{FF2B5EF4-FFF2-40B4-BE49-F238E27FC236}">
                <a16:creationId xmlns:a16="http://schemas.microsoft.com/office/drawing/2014/main" id="{CAE1B148-CE60-A951-6A03-C40284AE43BB}"/>
              </a:ext>
            </a:extLst>
          </p:cNvPr>
          <p:cNvPicPr>
            <a:picLocks noChangeAspect="1" noChangeArrowheads="1"/>
          </p:cNvPicPr>
          <p:nvPr/>
        </p:nvPicPr>
        <p:blipFill>
          <a:blip r:embed="rId12" cstate="screen">
            <a:extLst>
              <a:ext uri="{28A0092B-C50C-407E-A947-70E740481C1C}">
                <a14:useLocalDpi xmlns:a14="http://schemas.microsoft.com/office/drawing/2010/main" val="0"/>
              </a:ext>
            </a:extLst>
          </a:blip>
          <a:srcRect/>
          <a:stretch>
            <a:fillRect/>
          </a:stretch>
        </p:blipFill>
        <p:spPr bwMode="auto">
          <a:xfrm>
            <a:off x="816651" y="3929542"/>
            <a:ext cx="1282535" cy="469150"/>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Gerade Verbindung mit Pfeil 60">
            <a:extLst>
              <a:ext uri="{FF2B5EF4-FFF2-40B4-BE49-F238E27FC236}">
                <a16:creationId xmlns:a16="http://schemas.microsoft.com/office/drawing/2014/main" id="{6D8404A1-8E21-580E-6F78-D4BDF87D6284}"/>
              </a:ext>
            </a:extLst>
          </p:cNvPr>
          <p:cNvCxnSpPr>
            <a:cxnSpLocks/>
            <a:endCxn id="1026" idx="0"/>
          </p:cNvCxnSpPr>
          <p:nvPr/>
        </p:nvCxnSpPr>
        <p:spPr>
          <a:xfrm>
            <a:off x="1457918" y="3061689"/>
            <a:ext cx="1" cy="867853"/>
          </a:xfrm>
          <a:prstGeom prst="straightConnector1">
            <a:avLst/>
          </a:prstGeom>
          <a:ln w="57150">
            <a:solidFill>
              <a:srgbClr val="1B4E9C"/>
            </a:solidFill>
            <a:tailEnd type="triangle"/>
          </a:ln>
        </p:spPr>
        <p:style>
          <a:lnRef idx="1">
            <a:schemeClr val="accent1"/>
          </a:lnRef>
          <a:fillRef idx="0">
            <a:schemeClr val="accent1"/>
          </a:fillRef>
          <a:effectRef idx="0">
            <a:schemeClr val="accent1"/>
          </a:effectRef>
          <a:fontRef idx="minor">
            <a:schemeClr val="tx1"/>
          </a:fontRef>
        </p:style>
      </p:cxnSp>
      <p:sp>
        <p:nvSpPr>
          <p:cNvPr id="1036" name="Rechteck 1035">
            <a:extLst>
              <a:ext uri="{FF2B5EF4-FFF2-40B4-BE49-F238E27FC236}">
                <a16:creationId xmlns:a16="http://schemas.microsoft.com/office/drawing/2014/main" id="{57FF4D1D-FB36-801C-E0B4-C42313CE3586}"/>
              </a:ext>
            </a:extLst>
          </p:cNvPr>
          <p:cNvSpPr/>
          <p:nvPr/>
        </p:nvSpPr>
        <p:spPr>
          <a:xfrm>
            <a:off x="2173882" y="3601488"/>
            <a:ext cx="2157333" cy="1125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rgbClr val="1B4E9C"/>
                </a:solidFill>
              </a:rPr>
              <a:t>Balance Sheet</a:t>
            </a:r>
          </a:p>
          <a:p>
            <a:pPr algn="ctr"/>
            <a:r>
              <a:rPr lang="de-DE" dirty="0">
                <a:solidFill>
                  <a:srgbClr val="1B4E9C"/>
                </a:solidFill>
              </a:rPr>
              <a:t>Income Statement</a:t>
            </a:r>
          </a:p>
          <a:p>
            <a:pPr algn="ctr"/>
            <a:r>
              <a:rPr lang="de-DE" dirty="0">
                <a:solidFill>
                  <a:srgbClr val="1B4E9C"/>
                </a:solidFill>
              </a:rPr>
              <a:t>Cash Flow Statement</a:t>
            </a:r>
          </a:p>
        </p:txBody>
      </p:sp>
      <p:pic>
        <p:nvPicPr>
          <p:cNvPr id="1038" name="Picture 6" descr="Find the right app | Microsoft AppSource">
            <a:extLst>
              <a:ext uri="{FF2B5EF4-FFF2-40B4-BE49-F238E27FC236}">
                <a16:creationId xmlns:a16="http://schemas.microsoft.com/office/drawing/2014/main" id="{35D36B24-52B6-FD92-44E6-D39DAE9E2756}"/>
              </a:ext>
            </a:extLst>
          </p:cNvPr>
          <p:cNvPicPr>
            <a:picLocks noChangeAspect="1" noChangeArrowheads="1"/>
          </p:cNvPicPr>
          <p:nvPr/>
        </p:nvPicPr>
        <p:blipFill>
          <a:blip r:embed="rId13" cstate="screen">
            <a:extLst>
              <a:ext uri="{28A0092B-C50C-407E-A947-70E740481C1C}">
                <a14:useLocalDpi xmlns:a14="http://schemas.microsoft.com/office/drawing/2010/main" val="0"/>
              </a:ext>
            </a:extLst>
          </a:blip>
          <a:srcRect/>
          <a:stretch>
            <a:fillRect/>
          </a:stretch>
        </p:blipFill>
        <p:spPr bwMode="auto">
          <a:xfrm>
            <a:off x="5328029" y="3478183"/>
            <a:ext cx="1081684" cy="1081684"/>
          </a:xfrm>
          <a:prstGeom prst="rect">
            <a:avLst/>
          </a:prstGeom>
          <a:noFill/>
          <a:extLst>
            <a:ext uri="{909E8E84-426E-40DD-AFC4-6F175D3DCCD1}">
              <a14:hiddenFill xmlns:a14="http://schemas.microsoft.com/office/drawing/2010/main">
                <a:solidFill>
                  <a:srgbClr val="FFFFFF"/>
                </a:solidFill>
              </a14:hiddenFill>
            </a:ext>
          </a:extLst>
        </p:spPr>
      </p:pic>
      <p:cxnSp>
        <p:nvCxnSpPr>
          <p:cNvPr id="1071" name="Gerade Verbindung mit Pfeil 1070">
            <a:extLst>
              <a:ext uri="{FF2B5EF4-FFF2-40B4-BE49-F238E27FC236}">
                <a16:creationId xmlns:a16="http://schemas.microsoft.com/office/drawing/2014/main" id="{FD9381AF-A8D2-8820-BC28-449F8D7DD4E7}"/>
              </a:ext>
            </a:extLst>
          </p:cNvPr>
          <p:cNvCxnSpPr>
            <a:cxnSpLocks/>
          </p:cNvCxnSpPr>
          <p:nvPr/>
        </p:nvCxnSpPr>
        <p:spPr>
          <a:xfrm>
            <a:off x="5028957" y="2421392"/>
            <a:ext cx="1476645" cy="0"/>
          </a:xfrm>
          <a:prstGeom prst="straightConnector1">
            <a:avLst/>
          </a:prstGeom>
          <a:ln w="57150">
            <a:solidFill>
              <a:srgbClr val="1B4E9C"/>
            </a:solidFill>
            <a:tailEnd type="triangle"/>
          </a:ln>
        </p:spPr>
        <p:style>
          <a:lnRef idx="1">
            <a:schemeClr val="accent1"/>
          </a:lnRef>
          <a:fillRef idx="0">
            <a:schemeClr val="accent1"/>
          </a:fillRef>
          <a:effectRef idx="0">
            <a:schemeClr val="accent1"/>
          </a:effectRef>
          <a:fontRef idx="minor">
            <a:schemeClr val="tx1"/>
          </a:fontRef>
        </p:style>
      </p:cxnSp>
      <p:cxnSp>
        <p:nvCxnSpPr>
          <p:cNvPr id="1075" name="Verbinder: gewinkelt 1074">
            <a:extLst>
              <a:ext uri="{FF2B5EF4-FFF2-40B4-BE49-F238E27FC236}">
                <a16:creationId xmlns:a16="http://schemas.microsoft.com/office/drawing/2014/main" id="{05D36DC2-852B-BC00-1467-3B1F762BEE07}"/>
              </a:ext>
            </a:extLst>
          </p:cNvPr>
          <p:cNvCxnSpPr>
            <a:cxnSpLocks/>
          </p:cNvCxnSpPr>
          <p:nvPr/>
        </p:nvCxnSpPr>
        <p:spPr>
          <a:xfrm rot="5400000" flipH="1" flipV="1">
            <a:off x="2375515" y="2883138"/>
            <a:ext cx="1315188" cy="391696"/>
          </a:xfrm>
          <a:prstGeom prst="bentConnector2">
            <a:avLst/>
          </a:prstGeom>
          <a:ln w="57150">
            <a:solidFill>
              <a:srgbClr val="1B4E9C"/>
            </a:solidFill>
            <a:tailEnd type="triangle"/>
          </a:ln>
        </p:spPr>
        <p:style>
          <a:lnRef idx="1">
            <a:schemeClr val="accent1"/>
          </a:lnRef>
          <a:fillRef idx="0">
            <a:schemeClr val="accent1"/>
          </a:fillRef>
          <a:effectRef idx="0">
            <a:schemeClr val="accent1"/>
          </a:effectRef>
          <a:fontRef idx="minor">
            <a:schemeClr val="tx1"/>
          </a:fontRef>
        </p:style>
      </p:cxnSp>
      <p:cxnSp>
        <p:nvCxnSpPr>
          <p:cNvPr id="1078" name="Gerade Verbindung mit Pfeil 1077">
            <a:extLst>
              <a:ext uri="{FF2B5EF4-FFF2-40B4-BE49-F238E27FC236}">
                <a16:creationId xmlns:a16="http://schemas.microsoft.com/office/drawing/2014/main" id="{8A0CFF59-6106-808F-98CB-08BD912796A1}"/>
              </a:ext>
            </a:extLst>
          </p:cNvPr>
          <p:cNvCxnSpPr>
            <a:cxnSpLocks/>
          </p:cNvCxnSpPr>
          <p:nvPr/>
        </p:nvCxnSpPr>
        <p:spPr>
          <a:xfrm>
            <a:off x="7405602" y="3087392"/>
            <a:ext cx="0" cy="235152"/>
          </a:xfrm>
          <a:prstGeom prst="straightConnector1">
            <a:avLst/>
          </a:prstGeom>
          <a:ln w="57150">
            <a:solidFill>
              <a:srgbClr val="1B4E9C"/>
            </a:solidFill>
            <a:tailEnd type="triangle"/>
          </a:ln>
        </p:spPr>
        <p:style>
          <a:lnRef idx="1">
            <a:schemeClr val="accent1"/>
          </a:lnRef>
          <a:fillRef idx="0">
            <a:schemeClr val="accent1"/>
          </a:fillRef>
          <a:effectRef idx="0">
            <a:schemeClr val="accent1"/>
          </a:effectRef>
          <a:fontRef idx="minor">
            <a:schemeClr val="tx1"/>
          </a:fontRef>
        </p:style>
      </p:cxnSp>
      <p:sp>
        <p:nvSpPr>
          <p:cNvPr id="1091" name="Rechteck 1090">
            <a:extLst>
              <a:ext uri="{FF2B5EF4-FFF2-40B4-BE49-F238E27FC236}">
                <a16:creationId xmlns:a16="http://schemas.microsoft.com/office/drawing/2014/main" id="{407E6AB6-1C8D-CC5E-A6B0-630F0FCD98F7}"/>
              </a:ext>
            </a:extLst>
          </p:cNvPr>
          <p:cNvSpPr/>
          <p:nvPr/>
        </p:nvSpPr>
        <p:spPr>
          <a:xfrm>
            <a:off x="2494518" y="2760963"/>
            <a:ext cx="677258" cy="4741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1B4E9C"/>
                </a:solidFill>
                <a:latin typeface="+mj-lt"/>
              </a:rPr>
              <a:t>Raw</a:t>
            </a:r>
            <a:br>
              <a:rPr lang="de-DE" sz="1400" dirty="0">
                <a:solidFill>
                  <a:srgbClr val="1B4E9C"/>
                </a:solidFill>
                <a:latin typeface="+mj-lt"/>
              </a:rPr>
            </a:br>
            <a:r>
              <a:rPr lang="de-DE" sz="1400" dirty="0">
                <a:solidFill>
                  <a:srgbClr val="1B4E9C"/>
                </a:solidFill>
                <a:latin typeface="+mj-lt"/>
              </a:rPr>
              <a:t>Data</a:t>
            </a:r>
          </a:p>
        </p:txBody>
      </p:sp>
      <p:sp>
        <p:nvSpPr>
          <p:cNvPr id="1092" name="Rechteck 1091">
            <a:extLst>
              <a:ext uri="{FF2B5EF4-FFF2-40B4-BE49-F238E27FC236}">
                <a16:creationId xmlns:a16="http://schemas.microsoft.com/office/drawing/2014/main" id="{EABE80F1-8E96-69EA-8A41-79FBF4C96593}"/>
              </a:ext>
            </a:extLst>
          </p:cNvPr>
          <p:cNvSpPr/>
          <p:nvPr/>
        </p:nvSpPr>
        <p:spPr>
          <a:xfrm>
            <a:off x="5226438" y="2184321"/>
            <a:ext cx="930294" cy="4741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err="1">
                <a:solidFill>
                  <a:srgbClr val="1B4E9C"/>
                </a:solidFill>
                <a:latin typeface="+mj-lt"/>
              </a:rPr>
              <a:t>Pre-processed</a:t>
            </a:r>
            <a:r>
              <a:rPr lang="de-DE" sz="1400" dirty="0">
                <a:solidFill>
                  <a:srgbClr val="1B4E9C"/>
                </a:solidFill>
                <a:latin typeface="+mj-lt"/>
              </a:rPr>
              <a:t> Data</a:t>
            </a:r>
          </a:p>
        </p:txBody>
      </p:sp>
      <p:sp>
        <p:nvSpPr>
          <p:cNvPr id="1095" name="Freihandform: Form 1094">
            <a:extLst>
              <a:ext uri="{FF2B5EF4-FFF2-40B4-BE49-F238E27FC236}">
                <a16:creationId xmlns:a16="http://schemas.microsoft.com/office/drawing/2014/main" id="{B83FE005-F924-2D95-45CD-BE85BFD765E7}"/>
              </a:ext>
            </a:extLst>
          </p:cNvPr>
          <p:cNvSpPr/>
          <p:nvPr/>
        </p:nvSpPr>
        <p:spPr>
          <a:xfrm>
            <a:off x="385576" y="1508307"/>
            <a:ext cx="8268896" cy="3329789"/>
          </a:xfrm>
          <a:custGeom>
            <a:avLst/>
            <a:gdLst>
              <a:gd name="connsiteX0" fmla="*/ 156996 w 8268896"/>
              <a:gd name="connsiteY0" fmla="*/ 0 h 3329789"/>
              <a:gd name="connsiteX1" fmla="*/ 8111900 w 8268896"/>
              <a:gd name="connsiteY1" fmla="*/ 0 h 3329789"/>
              <a:gd name="connsiteX2" fmla="*/ 8268896 w 8268896"/>
              <a:gd name="connsiteY2" fmla="*/ 156996 h 3329789"/>
              <a:gd name="connsiteX3" fmla="*/ 8268896 w 8268896"/>
              <a:gd name="connsiteY3" fmla="*/ 1669175 h 3329789"/>
              <a:gd name="connsiteX4" fmla="*/ 8263634 w 8268896"/>
              <a:gd name="connsiteY4" fmla="*/ 1695240 h 3329789"/>
              <a:gd name="connsiteX5" fmla="*/ 8268895 w 8268896"/>
              <a:gd name="connsiteY5" fmla="*/ 1721300 h 3329789"/>
              <a:gd name="connsiteX6" fmla="*/ 8268895 w 8268896"/>
              <a:gd name="connsiteY6" fmla="*/ 3178501 h 3329789"/>
              <a:gd name="connsiteX7" fmla="*/ 8117607 w 8268896"/>
              <a:gd name="connsiteY7" fmla="*/ 3329789 h 3329789"/>
              <a:gd name="connsiteX8" fmla="*/ 4491412 w 8268896"/>
              <a:gd name="connsiteY8" fmla="*/ 3329789 h 3329789"/>
              <a:gd name="connsiteX9" fmla="*/ 4340124 w 8268896"/>
              <a:gd name="connsiteY9" fmla="*/ 3178501 h 3329789"/>
              <a:gd name="connsiteX10" fmla="*/ 4340124 w 8268896"/>
              <a:gd name="connsiteY10" fmla="*/ 1826171 h 3329789"/>
              <a:gd name="connsiteX11" fmla="*/ 156996 w 8268896"/>
              <a:gd name="connsiteY11" fmla="*/ 1826171 h 3329789"/>
              <a:gd name="connsiteX12" fmla="*/ 0 w 8268896"/>
              <a:gd name="connsiteY12" fmla="*/ 1669175 h 3329789"/>
              <a:gd name="connsiteX13" fmla="*/ 0 w 8268896"/>
              <a:gd name="connsiteY13" fmla="*/ 156996 h 3329789"/>
              <a:gd name="connsiteX14" fmla="*/ 156996 w 8268896"/>
              <a:gd name="connsiteY14" fmla="*/ 0 h 332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68896" h="3329789">
                <a:moveTo>
                  <a:pt x="156996" y="0"/>
                </a:moveTo>
                <a:lnTo>
                  <a:pt x="8111900" y="0"/>
                </a:lnTo>
                <a:cubicBezTo>
                  <a:pt x="8198606" y="0"/>
                  <a:pt x="8268896" y="70290"/>
                  <a:pt x="8268896" y="156996"/>
                </a:cubicBezTo>
                <a:lnTo>
                  <a:pt x="8268896" y="1669175"/>
                </a:lnTo>
                <a:lnTo>
                  <a:pt x="8263634" y="1695240"/>
                </a:lnTo>
                <a:lnTo>
                  <a:pt x="8268895" y="1721300"/>
                </a:lnTo>
                <a:lnTo>
                  <a:pt x="8268895" y="3178501"/>
                </a:lnTo>
                <a:cubicBezTo>
                  <a:pt x="8268895" y="3262055"/>
                  <a:pt x="8201161" y="3329789"/>
                  <a:pt x="8117607" y="3329789"/>
                </a:cubicBezTo>
                <a:lnTo>
                  <a:pt x="4491412" y="3329789"/>
                </a:lnTo>
                <a:cubicBezTo>
                  <a:pt x="4407858" y="3329789"/>
                  <a:pt x="4340124" y="3262055"/>
                  <a:pt x="4340124" y="3178501"/>
                </a:cubicBezTo>
                <a:lnTo>
                  <a:pt x="4340124" y="1826171"/>
                </a:lnTo>
                <a:lnTo>
                  <a:pt x="156996" y="1826171"/>
                </a:lnTo>
                <a:cubicBezTo>
                  <a:pt x="70290" y="1826171"/>
                  <a:pt x="0" y="1755881"/>
                  <a:pt x="0" y="1669175"/>
                </a:cubicBezTo>
                <a:lnTo>
                  <a:pt x="0" y="156996"/>
                </a:lnTo>
                <a:cubicBezTo>
                  <a:pt x="0" y="70290"/>
                  <a:pt x="70290" y="0"/>
                  <a:pt x="156996" y="0"/>
                </a:cubicBezTo>
                <a:close/>
              </a:path>
            </a:pathLst>
          </a:custGeom>
          <a:noFill/>
          <a:ln w="28575">
            <a:solidFill>
              <a:srgbClr val="FF4B4B"/>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094" name="Rechteck: abgerundete Ecken 1093">
            <a:extLst>
              <a:ext uri="{FF2B5EF4-FFF2-40B4-BE49-F238E27FC236}">
                <a16:creationId xmlns:a16="http://schemas.microsoft.com/office/drawing/2014/main" id="{6A988726-DA9B-5DEF-E7C5-2C4E0746030C}"/>
              </a:ext>
            </a:extLst>
          </p:cNvPr>
          <p:cNvSpPr/>
          <p:nvPr/>
        </p:nvSpPr>
        <p:spPr>
          <a:xfrm>
            <a:off x="385577" y="3527580"/>
            <a:ext cx="4032724" cy="1312708"/>
          </a:xfrm>
          <a:prstGeom prst="roundRect">
            <a:avLst>
              <a:gd name="adj" fmla="val 8597"/>
            </a:avLst>
          </a:prstGeom>
          <a:noFill/>
          <a:ln w="28575">
            <a:solidFill>
              <a:srgbClr val="39007D"/>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grpSp>
        <p:nvGrpSpPr>
          <p:cNvPr id="1048" name="Gruppieren 1047">
            <a:extLst>
              <a:ext uri="{FF2B5EF4-FFF2-40B4-BE49-F238E27FC236}">
                <a16:creationId xmlns:a16="http://schemas.microsoft.com/office/drawing/2014/main" id="{8F978327-9F87-AD5F-B88A-C9B781FD3BB0}"/>
              </a:ext>
            </a:extLst>
          </p:cNvPr>
          <p:cNvGrpSpPr/>
          <p:nvPr/>
        </p:nvGrpSpPr>
        <p:grpSpPr>
          <a:xfrm>
            <a:off x="7674846" y="979315"/>
            <a:ext cx="1077121" cy="732436"/>
            <a:chOff x="7848295" y="1038613"/>
            <a:chExt cx="1008762" cy="685952"/>
          </a:xfrm>
        </p:grpSpPr>
        <p:sp>
          <p:nvSpPr>
            <p:cNvPr id="1042" name="Rechteck: abgerundete Ecken 1041">
              <a:extLst>
                <a:ext uri="{FF2B5EF4-FFF2-40B4-BE49-F238E27FC236}">
                  <a16:creationId xmlns:a16="http://schemas.microsoft.com/office/drawing/2014/main" id="{CF73D985-09DA-59DF-2777-7C9BDB3D9682}"/>
                </a:ext>
              </a:extLst>
            </p:cNvPr>
            <p:cNvSpPr/>
            <p:nvPr/>
          </p:nvSpPr>
          <p:spPr>
            <a:xfrm>
              <a:off x="7848295" y="1038613"/>
              <a:ext cx="1008762" cy="685952"/>
            </a:xfrm>
            <a:prstGeom prst="roundRect">
              <a:avLst>
                <a:gd name="adj" fmla="val 25681"/>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035" name="Picture 4">
              <a:extLst>
                <a:ext uri="{FF2B5EF4-FFF2-40B4-BE49-F238E27FC236}">
                  <a16:creationId xmlns:a16="http://schemas.microsoft.com/office/drawing/2014/main" id="{A26893E3-E51D-FC02-ABE0-8B117655699C}"/>
                </a:ext>
              </a:extLst>
            </p:cNvPr>
            <p:cNvPicPr>
              <a:picLocks noChangeAspect="1" noChangeArrowheads="1"/>
            </p:cNvPicPr>
            <p:nvPr/>
          </p:nvPicPr>
          <p:blipFill>
            <a:blip r:embed="rId14" cstate="screen">
              <a:extLst>
                <a:ext uri="{28A0092B-C50C-407E-A947-70E740481C1C}">
                  <a14:useLocalDpi xmlns:a14="http://schemas.microsoft.com/office/drawing/2010/main" val="0"/>
                </a:ext>
              </a:extLst>
            </a:blip>
            <a:srcRect/>
            <a:stretch>
              <a:fillRect/>
            </a:stretch>
          </p:blipFill>
          <p:spPr bwMode="auto">
            <a:xfrm>
              <a:off x="7913695" y="1124763"/>
              <a:ext cx="877964" cy="513652"/>
            </a:xfrm>
            <a:prstGeom prst="rect">
              <a:avLst/>
            </a:prstGeom>
            <a:solidFill>
              <a:schemeClr val="bg1"/>
            </a:solidFill>
            <a:extLst>
              <a:ext uri="{909E8E84-426E-40DD-AFC4-6F175D3DCCD1}">
                <a14:hiddenFill xmlns:a14="http://schemas.microsoft.com/office/drawing/2010/main">
                  <a:solidFill>
                    <a:srgbClr val="FFFFFF"/>
                  </a:solidFill>
                </a14:hiddenFill>
              </a:ext>
            </a:extLst>
          </p:spPr>
        </p:pic>
      </p:grpSp>
      <p:sp>
        <p:nvSpPr>
          <p:cNvPr id="53" name="Rechteck 52">
            <a:extLst>
              <a:ext uri="{FF2B5EF4-FFF2-40B4-BE49-F238E27FC236}">
                <a16:creationId xmlns:a16="http://schemas.microsoft.com/office/drawing/2014/main" id="{33EE0C43-9C64-F893-9BFD-6D573191FDBC}"/>
              </a:ext>
            </a:extLst>
          </p:cNvPr>
          <p:cNvSpPr/>
          <p:nvPr/>
        </p:nvSpPr>
        <p:spPr>
          <a:xfrm>
            <a:off x="1070888" y="3152449"/>
            <a:ext cx="774061" cy="4741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rgbClr val="1B4E9C"/>
                </a:solidFill>
                <a:latin typeface="+mj-lt"/>
              </a:rPr>
              <a:t>API </a:t>
            </a:r>
            <a:br>
              <a:rPr lang="de-DE" sz="1400" dirty="0">
                <a:solidFill>
                  <a:srgbClr val="1B4E9C"/>
                </a:solidFill>
                <a:latin typeface="+mj-lt"/>
              </a:rPr>
            </a:br>
            <a:r>
              <a:rPr lang="de-DE" sz="1400" dirty="0">
                <a:solidFill>
                  <a:srgbClr val="1B4E9C"/>
                </a:solidFill>
                <a:latin typeface="+mj-lt"/>
              </a:rPr>
              <a:t>Call</a:t>
            </a:r>
          </a:p>
        </p:txBody>
      </p:sp>
      <p:pic>
        <p:nvPicPr>
          <p:cNvPr id="1098" name="Picture 8">
            <a:extLst>
              <a:ext uri="{FF2B5EF4-FFF2-40B4-BE49-F238E27FC236}">
                <a16:creationId xmlns:a16="http://schemas.microsoft.com/office/drawing/2014/main" id="{A0F5943C-C316-A02F-7725-BC3D6B8803CA}"/>
              </a:ext>
            </a:extLst>
          </p:cNvPr>
          <p:cNvPicPr>
            <a:picLocks noChangeAspect="1" noChangeArrowheads="1"/>
          </p:cNvPicPr>
          <p:nvPr/>
        </p:nvPicPr>
        <p:blipFill>
          <a:blip r:embed="rId15" cstate="screen">
            <a:extLst>
              <a:ext uri="{28A0092B-C50C-407E-A947-70E740481C1C}">
                <a14:useLocalDpi xmlns:a14="http://schemas.microsoft.com/office/drawing/2010/main" val="0"/>
              </a:ext>
            </a:extLst>
          </a:blip>
          <a:srcRect/>
          <a:stretch>
            <a:fillRect/>
          </a:stretch>
        </p:blipFill>
        <p:spPr bwMode="auto">
          <a:xfrm>
            <a:off x="268154" y="1240691"/>
            <a:ext cx="442747" cy="485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4063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1F67084C-743B-4CD2-A3A9-56D414A6E79E}"/>
              </a:ext>
            </a:extLst>
          </p:cNvPr>
          <p:cNvSpPr>
            <a:spLocks noGrp="1"/>
          </p:cNvSpPr>
          <p:nvPr>
            <p:ph type="title"/>
          </p:nvPr>
        </p:nvSpPr>
        <p:spPr>
          <a:xfrm>
            <a:off x="385576" y="3381521"/>
            <a:ext cx="7760134" cy="1386191"/>
          </a:xfrm>
        </p:spPr>
        <p:txBody>
          <a:bodyPr/>
          <a:lstStyle/>
          <a:p>
            <a:r>
              <a:rPr lang="de-DE" dirty="0"/>
              <a:t>Dashboard</a:t>
            </a:r>
            <a:br>
              <a:rPr lang="de-DE" dirty="0"/>
            </a:br>
            <a:r>
              <a:rPr lang="de-DE" dirty="0"/>
              <a:t>DEMO &amp; Ratio Analysis</a:t>
            </a:r>
          </a:p>
        </p:txBody>
      </p:sp>
      <p:sp>
        <p:nvSpPr>
          <p:cNvPr id="5" name="Foliennummernplatzhalter 4">
            <a:extLst>
              <a:ext uri="{FF2B5EF4-FFF2-40B4-BE49-F238E27FC236}">
                <a16:creationId xmlns:a16="http://schemas.microsoft.com/office/drawing/2014/main" id="{E81B13ED-BEEE-9588-6BFE-18DE43B138FC}"/>
              </a:ext>
            </a:extLst>
          </p:cNvPr>
          <p:cNvSpPr>
            <a:spLocks noGrp="1"/>
          </p:cNvSpPr>
          <p:nvPr>
            <p:ph type="sldNum" sz="quarter" idx="4294967295"/>
          </p:nvPr>
        </p:nvSpPr>
        <p:spPr>
          <a:xfrm>
            <a:off x="0" y="4840288"/>
            <a:ext cx="2057400" cy="274637"/>
          </a:xfrm>
        </p:spPr>
        <p:txBody>
          <a:bodyPr/>
          <a:lstStyle/>
          <a:p>
            <a:fld id="{365118A3-1793-2149-900A-53CEDCCBA901}" type="slidenum">
              <a:rPr lang="en-GB" smtClean="0"/>
              <a:pPr/>
              <a:t>13</a:t>
            </a:fld>
            <a:endParaRPr lang="en-GB" dirty="0"/>
          </a:p>
        </p:txBody>
      </p:sp>
    </p:spTree>
    <p:extLst>
      <p:ext uri="{BB962C8B-B14F-4D97-AF65-F5344CB8AC3E}">
        <p14:creationId xmlns:p14="http://schemas.microsoft.com/office/powerpoint/2010/main" val="1833090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F739FB-B9BE-7FA3-D9E2-551ACA4574C1}"/>
              </a:ext>
            </a:extLst>
          </p:cNvPr>
          <p:cNvSpPr>
            <a:spLocks noGrp="1"/>
          </p:cNvSpPr>
          <p:nvPr>
            <p:ph type="title"/>
          </p:nvPr>
        </p:nvSpPr>
        <p:spPr>
          <a:xfrm>
            <a:off x="385576" y="3381521"/>
            <a:ext cx="8758424" cy="1386191"/>
          </a:xfrm>
        </p:spPr>
        <p:txBody>
          <a:bodyPr/>
          <a:lstStyle/>
          <a:p>
            <a:r>
              <a:rPr lang="en-US" dirty="0"/>
              <a:t>Comparative Financial &amp; Accounting Analysis</a:t>
            </a:r>
            <a:endParaRPr lang="de-DE" dirty="0"/>
          </a:p>
        </p:txBody>
      </p:sp>
      <p:sp>
        <p:nvSpPr>
          <p:cNvPr id="3" name="Foliennummernplatzhalter 4">
            <a:extLst>
              <a:ext uri="{FF2B5EF4-FFF2-40B4-BE49-F238E27FC236}">
                <a16:creationId xmlns:a16="http://schemas.microsoft.com/office/drawing/2014/main" id="{514E15CC-84C3-E2C2-1FB3-1ADEB0D4B1D1}"/>
              </a:ext>
            </a:extLst>
          </p:cNvPr>
          <p:cNvSpPr txBox="1">
            <a:spLocks/>
          </p:cNvSpPr>
          <p:nvPr/>
        </p:nvSpPr>
        <p:spPr>
          <a:xfrm>
            <a:off x="0" y="4840288"/>
            <a:ext cx="2057400" cy="274637"/>
          </a:xfrm>
          <a:prstGeom prst="rect">
            <a:avLst/>
          </a:prstGeom>
        </p:spPr>
        <p:txBody>
          <a:bodyPr vert="horz" lIns="91440" tIns="45720" rIns="91440" bIns="45720" rtlCol="0" anchor="ctr"/>
          <a:lstStyle>
            <a:defPPr>
              <a:defRPr lang="de-D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65118A3-1793-2149-900A-53CEDCCBA901}" type="slidenum">
              <a:rPr lang="en-GB" smtClean="0"/>
              <a:pPr/>
              <a:t>14</a:t>
            </a:fld>
            <a:endParaRPr lang="en-GB" dirty="0"/>
          </a:p>
        </p:txBody>
      </p:sp>
    </p:spTree>
    <p:extLst>
      <p:ext uri="{BB962C8B-B14F-4D97-AF65-F5344CB8AC3E}">
        <p14:creationId xmlns:p14="http://schemas.microsoft.com/office/powerpoint/2010/main" val="2005494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half" idx="14"/>
          </p:nvPr>
        </p:nvSpPr>
        <p:spPr/>
        <p:txBody>
          <a:bodyPr/>
          <a:lstStyle/>
          <a:p>
            <a:r>
              <a:rPr lang="en-US" altLang="de-DE" dirty="0"/>
              <a:t>in-depth analysis</a:t>
            </a:r>
          </a:p>
        </p:txBody>
      </p:sp>
      <p:sp>
        <p:nvSpPr>
          <p:cNvPr id="152" name="Foliennummernplatzhalter 4"/>
          <p:cNvSpPr txBox="1"/>
          <p:nvPr/>
        </p:nvSpPr>
        <p:spPr>
          <a:xfrm>
            <a:off x="0" y="4840288"/>
            <a:ext cx="2057400" cy="274637"/>
          </a:xfrm>
          <a:prstGeom prst="rect">
            <a:avLst/>
          </a:prstGeom>
        </p:spPr>
        <p:txBody>
          <a:bodyPr vert="horz" lIns="91440" tIns="45720" rIns="91440" bIns="45720" rtlCol="0" anchor="ctr"/>
          <a:lstStyle>
            <a:defPPr>
              <a:defRPr lang="de-D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65118A3-1793-2149-900A-53CEDCCBA901}" type="slidenum">
              <a:rPr lang="en-GB" smtClean="0"/>
              <a:t>15</a:t>
            </a:fld>
            <a:endParaRPr lang="en-GB" dirty="0"/>
          </a:p>
        </p:txBody>
      </p:sp>
      <p:sp>
        <p:nvSpPr>
          <p:cNvPr id="2" name="Text Box 1"/>
          <p:cNvSpPr txBox="1"/>
          <p:nvPr/>
        </p:nvSpPr>
        <p:spPr>
          <a:xfrm>
            <a:off x="431800" y="482600"/>
            <a:ext cx="8448040" cy="491490"/>
          </a:xfrm>
          <a:prstGeom prst="rect">
            <a:avLst/>
          </a:prstGeom>
          <a:noFill/>
        </p:spPr>
        <p:txBody>
          <a:bodyPr wrap="square" rtlCol="0">
            <a:spAutoFit/>
          </a:bodyPr>
          <a:lstStyle/>
          <a:p>
            <a:r>
              <a:rPr lang="en-US" sz="1600" b="1" dirty="0"/>
              <a:t>Working Capital Strategies: </a:t>
            </a:r>
          </a:p>
          <a:p>
            <a:r>
              <a:rPr lang="en-US" sz="1000" b="1" dirty="0"/>
              <a:t>Super cashflow from operations </a:t>
            </a:r>
            <a:r>
              <a:rPr lang="zh-CN" altLang="en-US" sz="1000" b="1" dirty="0"/>
              <a:t>—</a:t>
            </a:r>
            <a:r>
              <a:rPr lang="en-US" altLang="zh-CN" sz="1000" b="1" dirty="0"/>
              <a:t> </a:t>
            </a:r>
            <a:r>
              <a:rPr lang="en-US" sz="1000" b="1" dirty="0"/>
              <a:t>1 dollar earned; 1.2 dollar collected</a:t>
            </a:r>
            <a:r>
              <a:rPr lang="zh-CN" altLang="en-US" sz="1000" b="1" dirty="0"/>
              <a:t>— </a:t>
            </a:r>
            <a:r>
              <a:rPr lang="en-US" sz="1000" b="1" dirty="0"/>
              <a:t>to support investing (M&amp;A) activities</a:t>
            </a:r>
          </a:p>
        </p:txBody>
      </p:sp>
      <p:pic>
        <p:nvPicPr>
          <p:cNvPr id="7" name="Picture 6"/>
          <p:cNvPicPr>
            <a:picLocks noChangeAspect="1"/>
          </p:cNvPicPr>
          <p:nvPr/>
        </p:nvPicPr>
        <p:blipFill>
          <a:blip r:embed="rId2"/>
          <a:stretch>
            <a:fillRect/>
          </a:stretch>
        </p:blipFill>
        <p:spPr>
          <a:xfrm>
            <a:off x="4660900" y="952500"/>
            <a:ext cx="3893185" cy="2491105"/>
          </a:xfrm>
          <a:prstGeom prst="rect">
            <a:avLst/>
          </a:prstGeom>
        </p:spPr>
      </p:pic>
      <p:pic>
        <p:nvPicPr>
          <p:cNvPr id="8" name="Picture 7"/>
          <p:cNvPicPr>
            <a:picLocks noChangeAspect="1"/>
          </p:cNvPicPr>
          <p:nvPr/>
        </p:nvPicPr>
        <p:blipFill>
          <a:blip r:embed="rId3"/>
          <a:stretch>
            <a:fillRect/>
          </a:stretch>
        </p:blipFill>
        <p:spPr>
          <a:xfrm>
            <a:off x="999490" y="982345"/>
            <a:ext cx="3517265" cy="2291080"/>
          </a:xfrm>
          <a:prstGeom prst="rect">
            <a:avLst/>
          </a:prstGeom>
        </p:spPr>
      </p:pic>
      <p:sp>
        <p:nvSpPr>
          <p:cNvPr id="9" name="Text Box 8"/>
          <p:cNvSpPr txBox="1"/>
          <p:nvPr/>
        </p:nvSpPr>
        <p:spPr>
          <a:xfrm>
            <a:off x="1442085" y="3211195"/>
            <a:ext cx="712470" cy="307777"/>
          </a:xfrm>
          <a:prstGeom prst="rect">
            <a:avLst/>
          </a:prstGeom>
          <a:noFill/>
        </p:spPr>
        <p:txBody>
          <a:bodyPr wrap="square" rtlCol="0">
            <a:spAutoFit/>
          </a:bodyPr>
          <a:lstStyle/>
          <a:p>
            <a:pPr algn="ctr"/>
            <a:r>
              <a:rPr lang="en-US" sz="700" b="1" dirty="0"/>
              <a:t>squeezing distributors</a:t>
            </a:r>
          </a:p>
        </p:txBody>
      </p:sp>
      <p:sp>
        <p:nvSpPr>
          <p:cNvPr id="10" name="Text Box 9"/>
          <p:cNvSpPr txBox="1"/>
          <p:nvPr/>
        </p:nvSpPr>
        <p:spPr>
          <a:xfrm>
            <a:off x="2071370" y="3211195"/>
            <a:ext cx="712470" cy="307777"/>
          </a:xfrm>
          <a:prstGeom prst="rect">
            <a:avLst/>
          </a:prstGeom>
          <a:noFill/>
        </p:spPr>
        <p:txBody>
          <a:bodyPr wrap="square" rtlCol="0">
            <a:spAutoFit/>
          </a:bodyPr>
          <a:lstStyle/>
          <a:p>
            <a:pPr algn="ctr"/>
            <a:r>
              <a:rPr lang="en-US" sz="700" b="1" dirty="0"/>
              <a:t>squeezing </a:t>
            </a:r>
          </a:p>
          <a:p>
            <a:pPr algn="ctr"/>
            <a:r>
              <a:rPr lang="en-US" sz="700" b="1" dirty="0"/>
              <a:t>themselves</a:t>
            </a:r>
          </a:p>
        </p:txBody>
      </p:sp>
      <p:sp>
        <p:nvSpPr>
          <p:cNvPr id="11" name="Text Box 10"/>
          <p:cNvSpPr txBox="1"/>
          <p:nvPr/>
        </p:nvSpPr>
        <p:spPr>
          <a:xfrm>
            <a:off x="2700655" y="3211195"/>
            <a:ext cx="712470" cy="307777"/>
          </a:xfrm>
          <a:prstGeom prst="rect">
            <a:avLst/>
          </a:prstGeom>
          <a:noFill/>
        </p:spPr>
        <p:txBody>
          <a:bodyPr wrap="square" rtlCol="0">
            <a:spAutoFit/>
          </a:bodyPr>
          <a:lstStyle/>
          <a:p>
            <a:pPr algn="ctr"/>
            <a:r>
              <a:rPr lang="en-US" sz="700" b="1" dirty="0"/>
              <a:t>squeezing </a:t>
            </a:r>
          </a:p>
          <a:p>
            <a:pPr algn="ctr"/>
            <a:r>
              <a:rPr lang="en-US" sz="700" b="1" dirty="0"/>
              <a:t>suppliers</a:t>
            </a:r>
          </a:p>
        </p:txBody>
      </p:sp>
      <p:pic>
        <p:nvPicPr>
          <p:cNvPr id="12" name="Picture 11"/>
          <p:cNvPicPr>
            <a:picLocks noChangeAspect="1"/>
          </p:cNvPicPr>
          <p:nvPr/>
        </p:nvPicPr>
        <p:blipFill>
          <a:blip r:embed="rId4"/>
          <a:stretch>
            <a:fillRect/>
          </a:stretch>
        </p:blipFill>
        <p:spPr>
          <a:xfrm>
            <a:off x="391795" y="2184400"/>
            <a:ext cx="438150" cy="850265"/>
          </a:xfrm>
          <a:prstGeom prst="rect">
            <a:avLst/>
          </a:prstGeom>
        </p:spPr>
      </p:pic>
      <p:pic>
        <p:nvPicPr>
          <p:cNvPr id="14" name="Picture 13"/>
          <p:cNvPicPr>
            <a:picLocks noChangeAspect="1"/>
          </p:cNvPicPr>
          <p:nvPr/>
        </p:nvPicPr>
        <p:blipFill>
          <a:blip r:embed="rId5"/>
          <a:stretch>
            <a:fillRect/>
          </a:stretch>
        </p:blipFill>
        <p:spPr>
          <a:xfrm>
            <a:off x="221615" y="1202690"/>
            <a:ext cx="777875" cy="777875"/>
          </a:xfrm>
          <a:prstGeom prst="rect">
            <a:avLst/>
          </a:prstGeom>
        </p:spPr>
      </p:pic>
      <p:sp>
        <p:nvSpPr>
          <p:cNvPr id="34" name="Text Box 33"/>
          <p:cNvSpPr txBox="1"/>
          <p:nvPr/>
        </p:nvSpPr>
        <p:spPr>
          <a:xfrm>
            <a:off x="4686935" y="974090"/>
            <a:ext cx="1395095" cy="2469515"/>
          </a:xfrm>
          <a:prstGeom prst="rect">
            <a:avLst/>
          </a:prstGeom>
          <a:noFill/>
          <a:ln>
            <a:solidFill>
              <a:schemeClr val="bg1">
                <a:lumMod val="85000"/>
              </a:schemeClr>
            </a:solidFill>
          </a:ln>
        </p:spPr>
        <p:txBody>
          <a:bodyPr wrap="square" rtlCol="0">
            <a:noAutofit/>
          </a:bodyPr>
          <a:lstStyle/>
          <a:p>
            <a:endParaRPr lang="en-US"/>
          </a:p>
        </p:txBody>
      </p:sp>
      <p:pic>
        <p:nvPicPr>
          <p:cNvPr id="16" name="Picture 15"/>
          <p:cNvPicPr>
            <a:picLocks noChangeAspect="1"/>
          </p:cNvPicPr>
          <p:nvPr/>
        </p:nvPicPr>
        <p:blipFill>
          <a:blip r:embed="rId6"/>
          <a:stretch>
            <a:fillRect/>
          </a:stretch>
        </p:blipFill>
        <p:spPr>
          <a:xfrm>
            <a:off x="391795" y="3542665"/>
            <a:ext cx="3951605" cy="1513205"/>
          </a:xfrm>
          <a:prstGeom prst="rect">
            <a:avLst/>
          </a:prstGeom>
        </p:spPr>
      </p:pic>
      <p:cxnSp>
        <p:nvCxnSpPr>
          <p:cNvPr id="17" name="Straight Connector 16"/>
          <p:cNvCxnSpPr/>
          <p:nvPr/>
        </p:nvCxnSpPr>
        <p:spPr>
          <a:xfrm>
            <a:off x="494665" y="4908550"/>
            <a:ext cx="3971290" cy="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8" name="Text Box 17"/>
          <p:cNvSpPr txBox="1"/>
          <p:nvPr/>
        </p:nvSpPr>
        <p:spPr>
          <a:xfrm>
            <a:off x="4378960" y="4801235"/>
            <a:ext cx="553720" cy="213995"/>
          </a:xfrm>
          <a:prstGeom prst="rect">
            <a:avLst/>
          </a:prstGeom>
          <a:noFill/>
        </p:spPr>
        <p:txBody>
          <a:bodyPr wrap="square" rtlCol="0">
            <a:spAutoFit/>
          </a:bodyPr>
          <a:lstStyle/>
          <a:p>
            <a:r>
              <a:rPr lang="en-US" sz="800" b="1"/>
              <a:t>1.0</a:t>
            </a:r>
            <a:endParaRPr lang="en-US" altLang="zh-CN" sz="800" b="1"/>
          </a:p>
        </p:txBody>
      </p:sp>
      <p:sp>
        <p:nvSpPr>
          <p:cNvPr id="21" name="Text Box 20"/>
          <p:cNvSpPr txBox="1"/>
          <p:nvPr/>
        </p:nvSpPr>
        <p:spPr>
          <a:xfrm>
            <a:off x="559435" y="3451860"/>
            <a:ext cx="1421130" cy="183515"/>
          </a:xfrm>
          <a:prstGeom prst="rect">
            <a:avLst/>
          </a:prstGeom>
          <a:noFill/>
        </p:spPr>
        <p:txBody>
          <a:bodyPr wrap="square" rtlCol="0">
            <a:spAutoFit/>
          </a:bodyPr>
          <a:lstStyle/>
          <a:p>
            <a:r>
              <a:rPr lang="en-US" sz="600" b="1" dirty="0"/>
              <a:t>Operating Cashflow/Net income</a:t>
            </a:r>
          </a:p>
        </p:txBody>
      </p:sp>
      <p:sp>
        <p:nvSpPr>
          <p:cNvPr id="22" name="Text Box 21"/>
          <p:cNvSpPr txBox="1"/>
          <p:nvPr/>
        </p:nvSpPr>
        <p:spPr>
          <a:xfrm>
            <a:off x="4660900" y="3486785"/>
            <a:ext cx="2137410" cy="183515"/>
          </a:xfrm>
          <a:prstGeom prst="rect">
            <a:avLst/>
          </a:prstGeom>
          <a:noFill/>
        </p:spPr>
        <p:txBody>
          <a:bodyPr wrap="square" rtlCol="0">
            <a:spAutoFit/>
          </a:bodyPr>
          <a:lstStyle/>
          <a:p>
            <a:r>
              <a:rPr lang="en-US" sz="600" b="1"/>
              <a:t>Investing Cashflow/Operating Cashflow *-1</a:t>
            </a:r>
          </a:p>
        </p:txBody>
      </p:sp>
      <p:pic>
        <p:nvPicPr>
          <p:cNvPr id="24" name="Picture 23"/>
          <p:cNvPicPr>
            <a:picLocks noChangeAspect="1"/>
          </p:cNvPicPr>
          <p:nvPr/>
        </p:nvPicPr>
        <p:blipFill>
          <a:blip r:embed="rId7"/>
          <a:stretch>
            <a:fillRect/>
          </a:stretch>
        </p:blipFill>
        <p:spPr>
          <a:xfrm>
            <a:off x="4660900" y="3635375"/>
            <a:ext cx="3975100" cy="1337310"/>
          </a:xfrm>
          <a:prstGeom prst="rect">
            <a:avLst/>
          </a:prstGeom>
        </p:spPr>
      </p:pic>
      <p:sp>
        <p:nvSpPr>
          <p:cNvPr id="3" name="Rechteck 2">
            <a:extLst>
              <a:ext uri="{FF2B5EF4-FFF2-40B4-BE49-F238E27FC236}">
                <a16:creationId xmlns:a16="http://schemas.microsoft.com/office/drawing/2014/main" id="{2E8C3D9C-8E4E-9AD9-B52F-1B3F4DE26CCA}"/>
              </a:ext>
            </a:extLst>
          </p:cNvPr>
          <p:cNvSpPr/>
          <p:nvPr/>
        </p:nvSpPr>
        <p:spPr>
          <a:xfrm>
            <a:off x="925688" y="1834444"/>
            <a:ext cx="174978" cy="6109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half" idx="14"/>
          </p:nvPr>
        </p:nvSpPr>
        <p:spPr/>
        <p:txBody>
          <a:bodyPr/>
          <a:lstStyle/>
          <a:p>
            <a:r>
              <a:rPr lang="en-US" altLang="de-DE" dirty="0"/>
              <a:t>in-depth analysis</a:t>
            </a:r>
          </a:p>
        </p:txBody>
      </p:sp>
      <p:sp>
        <p:nvSpPr>
          <p:cNvPr id="152" name="Foliennummernplatzhalter 4"/>
          <p:cNvSpPr txBox="1"/>
          <p:nvPr/>
        </p:nvSpPr>
        <p:spPr>
          <a:xfrm>
            <a:off x="0" y="4840288"/>
            <a:ext cx="2057400" cy="274637"/>
          </a:xfrm>
          <a:prstGeom prst="rect">
            <a:avLst/>
          </a:prstGeom>
        </p:spPr>
        <p:txBody>
          <a:bodyPr vert="horz" lIns="91440" tIns="45720" rIns="91440" bIns="45720" rtlCol="0" anchor="ctr"/>
          <a:lstStyle>
            <a:defPPr>
              <a:defRPr lang="de-D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65118A3-1793-2149-900A-53CEDCCBA901}" type="slidenum">
              <a:rPr lang="en-GB" smtClean="0"/>
              <a:t>16</a:t>
            </a:fld>
            <a:endParaRPr lang="en-GB" dirty="0"/>
          </a:p>
        </p:txBody>
      </p:sp>
      <p:sp>
        <p:nvSpPr>
          <p:cNvPr id="2" name="Text Box 1"/>
          <p:cNvSpPr txBox="1"/>
          <p:nvPr/>
        </p:nvSpPr>
        <p:spPr>
          <a:xfrm>
            <a:off x="432000" y="482400"/>
            <a:ext cx="7782560" cy="338554"/>
          </a:xfrm>
          <a:prstGeom prst="rect">
            <a:avLst/>
          </a:prstGeom>
          <a:noFill/>
        </p:spPr>
        <p:txBody>
          <a:bodyPr wrap="square" rtlCol="0">
            <a:spAutoFit/>
          </a:bodyPr>
          <a:lstStyle/>
          <a:p>
            <a:r>
              <a:rPr lang="en-US" sz="1600" b="1" dirty="0"/>
              <a:t>Hedging for B.S. optimization: Mitigating Foreign Exchange Fluctuations</a:t>
            </a:r>
          </a:p>
        </p:txBody>
      </p:sp>
      <p:pic>
        <p:nvPicPr>
          <p:cNvPr id="8" name="Picture 7"/>
          <p:cNvPicPr>
            <a:picLocks noChangeAspect="1"/>
          </p:cNvPicPr>
          <p:nvPr/>
        </p:nvPicPr>
        <p:blipFill>
          <a:blip r:embed="rId2"/>
          <a:stretch>
            <a:fillRect/>
          </a:stretch>
        </p:blipFill>
        <p:spPr>
          <a:xfrm>
            <a:off x="511175" y="1077595"/>
            <a:ext cx="3346450" cy="1638300"/>
          </a:xfrm>
          <a:prstGeom prst="rect">
            <a:avLst/>
          </a:prstGeom>
        </p:spPr>
      </p:pic>
      <p:pic>
        <p:nvPicPr>
          <p:cNvPr id="9" name="Picture 8"/>
          <p:cNvPicPr>
            <a:picLocks noChangeAspect="1"/>
          </p:cNvPicPr>
          <p:nvPr/>
        </p:nvPicPr>
        <p:blipFill>
          <a:blip r:embed="rId3"/>
          <a:stretch>
            <a:fillRect/>
          </a:stretch>
        </p:blipFill>
        <p:spPr>
          <a:xfrm>
            <a:off x="311150" y="2983865"/>
            <a:ext cx="3980815" cy="2120265"/>
          </a:xfrm>
          <a:prstGeom prst="rect">
            <a:avLst/>
          </a:prstGeom>
        </p:spPr>
      </p:pic>
      <p:sp>
        <p:nvSpPr>
          <p:cNvPr id="10" name="Text Box 9"/>
          <p:cNvSpPr txBox="1"/>
          <p:nvPr/>
        </p:nvSpPr>
        <p:spPr>
          <a:xfrm>
            <a:off x="464185" y="2667000"/>
            <a:ext cx="3963670" cy="229870"/>
          </a:xfrm>
          <a:prstGeom prst="rect">
            <a:avLst/>
          </a:prstGeom>
          <a:noFill/>
        </p:spPr>
        <p:txBody>
          <a:bodyPr wrap="square" rtlCol="0">
            <a:spAutoFit/>
          </a:bodyPr>
          <a:lstStyle/>
          <a:p>
            <a:r>
              <a:rPr lang="en-US" sz="900" b="1" dirty="0"/>
              <a:t>Plotting the fluctuation of mentioned foreign currencies</a:t>
            </a:r>
          </a:p>
        </p:txBody>
      </p:sp>
      <p:sp>
        <p:nvSpPr>
          <p:cNvPr id="11" name="Text Box 10"/>
          <p:cNvSpPr txBox="1"/>
          <p:nvPr/>
        </p:nvSpPr>
        <p:spPr>
          <a:xfrm>
            <a:off x="469265" y="912495"/>
            <a:ext cx="3963670" cy="229870"/>
          </a:xfrm>
          <a:prstGeom prst="rect">
            <a:avLst/>
          </a:prstGeom>
          <a:noFill/>
        </p:spPr>
        <p:txBody>
          <a:bodyPr wrap="square" rtlCol="0">
            <a:spAutoFit/>
          </a:bodyPr>
          <a:lstStyle/>
          <a:p>
            <a:r>
              <a:rPr lang="en-US" sz="900" b="1" dirty="0"/>
              <a:t>Plotting the proportion of foreign sales achieved by both parties</a:t>
            </a:r>
          </a:p>
        </p:txBody>
      </p:sp>
      <p:sp>
        <p:nvSpPr>
          <p:cNvPr id="12" name="Text Box 11"/>
          <p:cNvSpPr txBox="1"/>
          <p:nvPr/>
        </p:nvSpPr>
        <p:spPr>
          <a:xfrm>
            <a:off x="4516755" y="912495"/>
            <a:ext cx="4297045" cy="245110"/>
          </a:xfrm>
          <a:prstGeom prst="rect">
            <a:avLst/>
          </a:prstGeom>
          <a:noFill/>
        </p:spPr>
        <p:txBody>
          <a:bodyPr wrap="square" rtlCol="0">
            <a:spAutoFit/>
          </a:bodyPr>
          <a:lstStyle/>
          <a:p>
            <a:r>
              <a:rPr lang="en-US" altLang="zh-CN" sz="1000" b="1">
                <a:solidFill>
                  <a:schemeClr val="tx1"/>
                </a:solidFill>
              </a:rPr>
              <a:t>3 measures to shield foreign exchange risks</a:t>
            </a:r>
          </a:p>
        </p:txBody>
      </p:sp>
      <p:sp>
        <p:nvSpPr>
          <p:cNvPr id="14" name="Text Box 13"/>
          <p:cNvSpPr txBox="1"/>
          <p:nvPr/>
        </p:nvSpPr>
        <p:spPr>
          <a:xfrm>
            <a:off x="4561205" y="1142365"/>
            <a:ext cx="4411345" cy="213995"/>
          </a:xfrm>
          <a:prstGeom prst="rect">
            <a:avLst/>
          </a:prstGeom>
          <a:solidFill>
            <a:schemeClr val="bg2"/>
          </a:solidFill>
        </p:spPr>
        <p:txBody>
          <a:bodyPr wrap="square" rtlCol="0" anchor="t">
            <a:noAutofit/>
          </a:bodyPr>
          <a:lstStyle/>
          <a:p>
            <a:r>
              <a:rPr lang="en-US" sz="900" b="1" dirty="0"/>
              <a:t>1st measure: </a:t>
            </a:r>
            <a:r>
              <a:rPr lang="en-US" sz="900" dirty="0"/>
              <a:t>What do you have in your mind?</a:t>
            </a:r>
          </a:p>
        </p:txBody>
      </p:sp>
      <p:sp>
        <p:nvSpPr>
          <p:cNvPr id="15" name="Text Box 14"/>
          <p:cNvSpPr txBox="1"/>
          <p:nvPr/>
        </p:nvSpPr>
        <p:spPr>
          <a:xfrm>
            <a:off x="4561205" y="1406525"/>
            <a:ext cx="4411345" cy="213995"/>
          </a:xfrm>
          <a:prstGeom prst="rect">
            <a:avLst/>
          </a:prstGeom>
          <a:solidFill>
            <a:schemeClr val="bg2"/>
          </a:solidFill>
        </p:spPr>
        <p:txBody>
          <a:bodyPr wrap="square" rtlCol="0" anchor="t">
            <a:noAutofit/>
          </a:bodyPr>
          <a:lstStyle/>
          <a:p>
            <a:r>
              <a:rPr lang="en-US" sz="900" b="1" dirty="0"/>
              <a:t>2nd measure</a:t>
            </a:r>
            <a:r>
              <a:rPr lang="en-US" sz="900" dirty="0"/>
              <a:t>: The </a:t>
            </a:r>
            <a:r>
              <a:rPr lang="en-US" sz="900" b="1" dirty="0"/>
              <a:t>natural hedging</a:t>
            </a:r>
            <a:r>
              <a:rPr lang="en-US" sz="900" dirty="0"/>
              <a:t> by the bucket of foreign currency portfolios</a:t>
            </a:r>
          </a:p>
        </p:txBody>
      </p:sp>
      <p:sp>
        <p:nvSpPr>
          <p:cNvPr id="16" name="Text Box 15"/>
          <p:cNvSpPr txBox="1"/>
          <p:nvPr/>
        </p:nvSpPr>
        <p:spPr>
          <a:xfrm>
            <a:off x="4561205" y="1670685"/>
            <a:ext cx="4411345" cy="3382645"/>
          </a:xfrm>
          <a:prstGeom prst="rect">
            <a:avLst/>
          </a:prstGeom>
          <a:solidFill>
            <a:schemeClr val="bg2"/>
          </a:solidFill>
        </p:spPr>
        <p:txBody>
          <a:bodyPr wrap="square" rtlCol="0" anchor="t">
            <a:noAutofit/>
          </a:bodyPr>
          <a:lstStyle/>
          <a:p>
            <a:r>
              <a:rPr lang="en-US" sz="900" b="1" dirty="0"/>
              <a:t>3rd measure</a:t>
            </a:r>
            <a:r>
              <a:rPr lang="en-US" sz="900" dirty="0"/>
              <a:t>: Forward contracts, Collars, Swaps etc.</a:t>
            </a:r>
          </a:p>
          <a:p>
            <a:r>
              <a:rPr lang="en-US" sz="900" i="1" dirty="0"/>
              <a:t>USD STRENGTHENS: </a:t>
            </a:r>
          </a:p>
          <a:p>
            <a:r>
              <a:rPr lang="en-US" sz="900" i="1" dirty="0"/>
              <a:t>decline in PV of Foreign cash inflows; offset by derivative FV gain</a:t>
            </a:r>
          </a:p>
          <a:p>
            <a:r>
              <a:rPr lang="en-US" sz="900" i="1" dirty="0"/>
              <a:t>USD WEAKENS:</a:t>
            </a:r>
          </a:p>
          <a:p>
            <a:r>
              <a:rPr lang="en-US" sz="900" i="1" dirty="0"/>
              <a:t>increase in PV of Foreign cash inflows: offset by derivative FV loss</a:t>
            </a:r>
          </a:p>
          <a:p>
            <a:r>
              <a:rPr lang="en-US" sz="900" i="1" dirty="0"/>
              <a:t>Example</a:t>
            </a:r>
          </a:p>
          <a:p>
            <a:r>
              <a:rPr lang="zh-CN" altLang="en-US" sz="900" dirty="0"/>
              <a:t>（</a:t>
            </a:r>
            <a:r>
              <a:rPr lang="en-US" altLang="zh-CN" sz="900" dirty="0"/>
              <a:t>1</a:t>
            </a:r>
            <a:r>
              <a:rPr lang="zh-CN" altLang="en-US" sz="900" dirty="0"/>
              <a:t>）</a:t>
            </a:r>
            <a:r>
              <a:rPr lang="en-US" altLang="zh-CN" sz="900" dirty="0"/>
              <a:t>Coca-Cola US purchased inventory from a Germany company for EUR1,000.</a:t>
            </a:r>
          </a:p>
          <a:p>
            <a:r>
              <a:rPr lang="en-US" altLang="zh-CN" sz="900" dirty="0"/>
              <a:t>	Payment period = 6 months </a:t>
            </a:r>
          </a:p>
          <a:p>
            <a:r>
              <a:rPr lang="zh-CN" altLang="en-US" sz="900" dirty="0"/>
              <a:t>（</a:t>
            </a:r>
            <a:r>
              <a:rPr lang="en-US" altLang="zh-CN" sz="900" dirty="0"/>
              <a:t>2</a:t>
            </a:r>
            <a:r>
              <a:rPr lang="zh-CN" altLang="en-US" sz="900" dirty="0"/>
              <a:t>）</a:t>
            </a:r>
            <a:r>
              <a:rPr lang="en-US" altLang="zh-CN" sz="900" dirty="0"/>
              <a:t>Purchase date (Mar 1) spot rate @ EUR/USD =1</a:t>
            </a:r>
          </a:p>
          <a:p>
            <a:r>
              <a:rPr lang="zh-CN" altLang="en-US" sz="900" dirty="0"/>
              <a:t>（</a:t>
            </a:r>
            <a:r>
              <a:rPr lang="en-US" altLang="zh-CN" sz="900" dirty="0"/>
              <a:t>3</a:t>
            </a:r>
            <a:r>
              <a:rPr lang="zh-CN" altLang="en-US" sz="900" dirty="0"/>
              <a:t>）</a:t>
            </a:r>
            <a:r>
              <a:rPr lang="en-US" altLang="zh-CN" sz="900" dirty="0"/>
              <a:t>Interim Report (Jun 30) sport rate @EUR/USD =1.1</a:t>
            </a:r>
          </a:p>
          <a:p>
            <a:r>
              <a:rPr lang="zh-CN" altLang="en-US" sz="900" dirty="0"/>
              <a:t>（</a:t>
            </a:r>
            <a:r>
              <a:rPr lang="en-US" altLang="zh-CN" sz="900" dirty="0"/>
              <a:t>4</a:t>
            </a:r>
            <a:r>
              <a:rPr lang="zh-CN" altLang="en-US" sz="900" dirty="0"/>
              <a:t>）</a:t>
            </a:r>
            <a:r>
              <a:rPr lang="en-US" altLang="zh-CN" sz="900" dirty="0"/>
              <a:t>Payment date (Sep1) spot rate@ EUR/USD=1.2</a:t>
            </a:r>
          </a:p>
          <a:p>
            <a:r>
              <a:rPr lang="en-US" altLang="zh-CN" sz="900" dirty="0"/>
              <a:t>Coca-Cola has a forward contract entered into a forward contract to buy EUR1,000 @ EUR/USD=1.05 on Sep 1. This contract would eliminate the cashflow variability effectively.</a:t>
            </a:r>
          </a:p>
          <a:p>
            <a:r>
              <a:rPr lang="en-US" altLang="zh-CN" sz="900" b="1" dirty="0"/>
              <a:t>Under Fair Value Hedge:</a:t>
            </a:r>
          </a:p>
          <a:p>
            <a:r>
              <a:rPr lang="en-US" altLang="zh-CN" sz="900" dirty="0"/>
              <a:t>(2) Dr. Inventory USD 1000; Cr. Accounts Payable USD 1000</a:t>
            </a:r>
          </a:p>
          <a:p>
            <a:r>
              <a:rPr lang="en-US" altLang="zh-CN" sz="900" dirty="0"/>
              <a:t>(3) </a:t>
            </a:r>
            <a:r>
              <a:rPr lang="en-US" altLang="zh-CN" sz="900" dirty="0">
                <a:highlight>
                  <a:srgbClr val="FF0000"/>
                </a:highlight>
              </a:rPr>
              <a:t>Dr. Foreign Exchange Loss USD 100; </a:t>
            </a:r>
            <a:r>
              <a:rPr lang="en-US" altLang="zh-CN" sz="900" dirty="0"/>
              <a:t>Accounts Payable USD 100</a:t>
            </a:r>
          </a:p>
          <a:p>
            <a:r>
              <a:rPr lang="en-US" altLang="zh-CN" sz="900" dirty="0"/>
              <a:t>     Dr. Forward Contract USD 50; </a:t>
            </a:r>
            <a:r>
              <a:rPr lang="en-US" altLang="zh-CN" sz="900" dirty="0">
                <a:highlight>
                  <a:srgbClr val="00FF00"/>
                </a:highlight>
              </a:rPr>
              <a:t>Cr. Forward Contract Gain USD 50</a:t>
            </a:r>
            <a:endParaRPr lang="en-US" altLang="zh-CN" sz="900" dirty="0"/>
          </a:p>
          <a:p>
            <a:r>
              <a:rPr lang="en-US" altLang="zh-CN" sz="900" dirty="0"/>
              <a:t>(4) </a:t>
            </a:r>
            <a:r>
              <a:rPr lang="en-US" altLang="zh-CN" sz="900" dirty="0">
                <a:highlight>
                  <a:srgbClr val="FF0000"/>
                </a:highlight>
              </a:rPr>
              <a:t>Dr. Foreign Exchange Loss USD 100</a:t>
            </a:r>
            <a:endParaRPr lang="en-US" altLang="zh-CN" sz="900" dirty="0"/>
          </a:p>
          <a:p>
            <a:r>
              <a:rPr lang="en-US" altLang="zh-CN" sz="900" dirty="0"/>
              <a:t>           Accounts Payable USD 1100</a:t>
            </a:r>
          </a:p>
          <a:p>
            <a:r>
              <a:rPr lang="en-US" altLang="zh-CN" sz="900" dirty="0"/>
              <a:t>           Cr. Cash USD 1200</a:t>
            </a:r>
          </a:p>
          <a:p>
            <a:r>
              <a:rPr lang="en-US" altLang="zh-CN" sz="900" dirty="0"/>
              <a:t>     Dr. Forward Contract USD 100; </a:t>
            </a:r>
            <a:r>
              <a:rPr lang="en-US" altLang="zh-CN" sz="900" dirty="0">
                <a:highlight>
                  <a:srgbClr val="00FF00"/>
                </a:highlight>
              </a:rPr>
              <a:t>Cr. Forward Contract Gain USD 100</a:t>
            </a:r>
            <a:endParaRPr lang="en-US" altLang="zh-CN" sz="900" dirty="0"/>
          </a:p>
          <a:p>
            <a:r>
              <a:rPr lang="en-US" altLang="zh-CN" sz="900" dirty="0">
                <a:highlight>
                  <a:srgbClr val="FF0000"/>
                </a:highlight>
              </a:rPr>
              <a:t>Natural Forex Loss EUR/USD 1-1.2 brought loss of USD 200</a:t>
            </a:r>
          </a:p>
          <a:p>
            <a:r>
              <a:rPr lang="en-US" altLang="zh-CN" sz="900" dirty="0">
                <a:highlight>
                  <a:srgbClr val="00FF00"/>
                </a:highlight>
              </a:rPr>
              <a:t>Forward Contract EUR/USD 1.05-1.2 brought gain of USD 150</a:t>
            </a:r>
          </a:p>
        </p:txBody>
      </p:sp>
      <p:sp>
        <p:nvSpPr>
          <p:cNvPr id="3" name="Rechteck 2">
            <a:extLst>
              <a:ext uri="{FF2B5EF4-FFF2-40B4-BE49-F238E27FC236}">
                <a16:creationId xmlns:a16="http://schemas.microsoft.com/office/drawing/2014/main" id="{400B72D7-08DE-E395-D73D-480652987A4E}"/>
              </a:ext>
            </a:extLst>
          </p:cNvPr>
          <p:cNvSpPr/>
          <p:nvPr/>
        </p:nvSpPr>
        <p:spPr>
          <a:xfrm>
            <a:off x="2879431" y="1485136"/>
            <a:ext cx="570374" cy="312601"/>
          </a:xfrm>
          <a:prstGeom prst="rect">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dirty="0"/>
              <a:t>43,1 %</a:t>
            </a:r>
          </a:p>
        </p:txBody>
      </p:sp>
      <p:sp>
        <p:nvSpPr>
          <p:cNvPr id="5" name="Rechteck 4">
            <a:extLst>
              <a:ext uri="{FF2B5EF4-FFF2-40B4-BE49-F238E27FC236}">
                <a16:creationId xmlns:a16="http://schemas.microsoft.com/office/drawing/2014/main" id="{1BD7A7C5-CE46-EFF0-37A7-4ABCF2B1EE72}"/>
              </a:ext>
            </a:extLst>
          </p:cNvPr>
          <p:cNvSpPr/>
          <p:nvPr/>
        </p:nvSpPr>
        <p:spPr>
          <a:xfrm>
            <a:off x="2783320" y="2064149"/>
            <a:ext cx="625203" cy="312601"/>
          </a:xfrm>
          <a:prstGeom prst="rect">
            <a:avLst/>
          </a:prstGeom>
          <a:solidFill>
            <a:srgbClr val="6ED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dirty="0"/>
              <a:t>56, 9 %</a:t>
            </a:r>
          </a:p>
        </p:txBody>
      </p:sp>
      <p:sp>
        <p:nvSpPr>
          <p:cNvPr id="6" name="Rechteck 5">
            <a:extLst>
              <a:ext uri="{FF2B5EF4-FFF2-40B4-BE49-F238E27FC236}">
                <a16:creationId xmlns:a16="http://schemas.microsoft.com/office/drawing/2014/main" id="{822C6F4E-7DF5-126C-3246-ED69FAD324F0}"/>
              </a:ext>
            </a:extLst>
          </p:cNvPr>
          <p:cNvSpPr/>
          <p:nvPr/>
        </p:nvSpPr>
        <p:spPr>
          <a:xfrm>
            <a:off x="957746" y="1485136"/>
            <a:ext cx="570374" cy="312601"/>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100" dirty="0"/>
              <a:t>64,2 %</a:t>
            </a:r>
          </a:p>
        </p:txBody>
      </p:sp>
      <p:sp>
        <p:nvSpPr>
          <p:cNvPr id="7" name="Rechteck 6">
            <a:extLst>
              <a:ext uri="{FF2B5EF4-FFF2-40B4-BE49-F238E27FC236}">
                <a16:creationId xmlns:a16="http://schemas.microsoft.com/office/drawing/2014/main" id="{C4EF2222-E294-B325-0541-D35ACC533463}"/>
              </a:ext>
            </a:extLst>
          </p:cNvPr>
          <p:cNvSpPr/>
          <p:nvPr/>
        </p:nvSpPr>
        <p:spPr>
          <a:xfrm>
            <a:off x="1226081" y="2064149"/>
            <a:ext cx="493322" cy="269466"/>
          </a:xfrm>
          <a:prstGeom prst="rect">
            <a:avLst/>
          </a:prstGeom>
          <a:solidFill>
            <a:srgbClr val="FF9A71"/>
          </a:solidFill>
          <a:ln>
            <a:no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de-DE" sz="1100" dirty="0"/>
              <a:t>35,8 %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half" idx="14"/>
          </p:nvPr>
        </p:nvSpPr>
        <p:spPr/>
        <p:txBody>
          <a:bodyPr/>
          <a:lstStyle/>
          <a:p>
            <a:r>
              <a:rPr lang="en-US" altLang="de-DE" dirty="0"/>
              <a:t>in-depth analysis</a:t>
            </a:r>
          </a:p>
        </p:txBody>
      </p:sp>
      <p:sp>
        <p:nvSpPr>
          <p:cNvPr id="152" name="Foliennummernplatzhalter 4"/>
          <p:cNvSpPr txBox="1"/>
          <p:nvPr/>
        </p:nvSpPr>
        <p:spPr>
          <a:xfrm>
            <a:off x="0" y="4840288"/>
            <a:ext cx="2057400" cy="274637"/>
          </a:xfrm>
          <a:prstGeom prst="rect">
            <a:avLst/>
          </a:prstGeom>
        </p:spPr>
        <p:txBody>
          <a:bodyPr vert="horz" lIns="91440" tIns="45720" rIns="91440" bIns="45720" rtlCol="0" anchor="ctr"/>
          <a:lstStyle>
            <a:defPPr>
              <a:defRPr lang="de-D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65118A3-1793-2149-900A-53CEDCCBA901}" type="slidenum">
              <a:rPr lang="en-GB" smtClean="0"/>
              <a:t>17</a:t>
            </a:fld>
            <a:endParaRPr lang="en-GB" dirty="0"/>
          </a:p>
        </p:txBody>
      </p:sp>
      <p:sp>
        <p:nvSpPr>
          <p:cNvPr id="2" name="Text Box 1"/>
          <p:cNvSpPr txBox="1"/>
          <p:nvPr/>
        </p:nvSpPr>
        <p:spPr>
          <a:xfrm>
            <a:off x="432000" y="482400"/>
            <a:ext cx="8164830" cy="584775"/>
          </a:xfrm>
          <a:prstGeom prst="rect">
            <a:avLst/>
          </a:prstGeom>
          <a:noFill/>
        </p:spPr>
        <p:txBody>
          <a:bodyPr wrap="square" rtlCol="0">
            <a:spAutoFit/>
          </a:bodyPr>
          <a:lstStyle/>
          <a:p>
            <a:r>
              <a:rPr lang="en-US" sz="1600" b="1" dirty="0"/>
              <a:t>Hedging for B.S. optimization: Derivative Financial Instruments for hedging interest risks and commodity price risks </a:t>
            </a:r>
            <a:endParaRPr lang="zh-CN" altLang="en-US" sz="1600" b="1" dirty="0"/>
          </a:p>
        </p:txBody>
      </p:sp>
      <p:sp>
        <p:nvSpPr>
          <p:cNvPr id="18" name="Text Box 17"/>
          <p:cNvSpPr txBox="1"/>
          <p:nvPr/>
        </p:nvSpPr>
        <p:spPr>
          <a:xfrm>
            <a:off x="4517390" y="1117600"/>
            <a:ext cx="3686175" cy="245110"/>
          </a:xfrm>
          <a:prstGeom prst="rect">
            <a:avLst/>
          </a:prstGeom>
          <a:noFill/>
        </p:spPr>
        <p:txBody>
          <a:bodyPr wrap="square" rtlCol="0">
            <a:spAutoFit/>
          </a:bodyPr>
          <a:lstStyle/>
          <a:p>
            <a:r>
              <a:rPr lang="en-US" altLang="zh-CN" sz="1000" b="1">
                <a:solidFill>
                  <a:srgbClr val="0070C0"/>
                </a:solidFill>
              </a:rPr>
              <a:t>Interest SWAP contracts</a:t>
            </a:r>
          </a:p>
        </p:txBody>
      </p:sp>
      <p:sp>
        <p:nvSpPr>
          <p:cNvPr id="19" name="Text Box 18"/>
          <p:cNvSpPr txBox="1"/>
          <p:nvPr/>
        </p:nvSpPr>
        <p:spPr>
          <a:xfrm>
            <a:off x="4517390" y="2874010"/>
            <a:ext cx="2236470" cy="245110"/>
          </a:xfrm>
          <a:prstGeom prst="rect">
            <a:avLst/>
          </a:prstGeom>
          <a:noFill/>
        </p:spPr>
        <p:txBody>
          <a:bodyPr wrap="square" rtlCol="0">
            <a:spAutoFit/>
          </a:bodyPr>
          <a:lstStyle/>
          <a:p>
            <a:r>
              <a:rPr lang="en-US" altLang="zh-CN" sz="1000" b="1">
                <a:solidFill>
                  <a:srgbClr val="0070C0"/>
                </a:solidFill>
              </a:rPr>
              <a:t>Commodity Future contracts</a:t>
            </a:r>
          </a:p>
        </p:txBody>
      </p:sp>
      <p:sp>
        <p:nvSpPr>
          <p:cNvPr id="25" name="Text Box 24"/>
          <p:cNvSpPr txBox="1"/>
          <p:nvPr/>
        </p:nvSpPr>
        <p:spPr>
          <a:xfrm>
            <a:off x="4517390" y="1365885"/>
            <a:ext cx="4231005" cy="1476375"/>
          </a:xfrm>
          <a:prstGeom prst="rect">
            <a:avLst/>
          </a:prstGeom>
          <a:noFill/>
        </p:spPr>
        <p:txBody>
          <a:bodyPr wrap="square" rtlCol="0" anchor="t">
            <a:spAutoFit/>
          </a:bodyPr>
          <a:lstStyle/>
          <a:p>
            <a:r>
              <a:rPr lang="en-US" sz="900" dirty="0" err="1"/>
              <a:t>eg.</a:t>
            </a:r>
            <a:r>
              <a:rPr lang="en-US" sz="900" dirty="0"/>
              <a:t> Coca-Cola issued corporate bond with floating interest but is concerned about potential fluctuations in future market interest rates, which could lead to uncertainty in debt costs. To manage this risk, Coca-Cola enters into an interest rate swap transaction with a financial institution. </a:t>
            </a:r>
          </a:p>
          <a:p>
            <a:endParaRPr lang="en-US" sz="900" dirty="0"/>
          </a:p>
          <a:p>
            <a:r>
              <a:rPr lang="en-US" sz="900" b="1" dirty="0"/>
              <a:t>Coca-Cola agrees to pay a fixed interest rate to </a:t>
            </a:r>
            <a:r>
              <a:rPr lang="en-US" sz="900" b="1" dirty="0" err="1"/>
              <a:t>theFI</a:t>
            </a:r>
            <a:endParaRPr lang="en-US" sz="900" b="1" dirty="0"/>
          </a:p>
          <a:p>
            <a:r>
              <a:rPr lang="en-US" sz="900" b="1" dirty="0"/>
              <a:t>FI agrees to pay Coca-Cola a floating interest rate based on market rates.</a:t>
            </a:r>
          </a:p>
          <a:p>
            <a:endParaRPr lang="en-US" sz="900" b="1" dirty="0"/>
          </a:p>
          <a:p>
            <a:r>
              <a:rPr lang="en-US" sz="900" dirty="0" err="1"/>
              <a:t>Intrest</a:t>
            </a:r>
            <a:r>
              <a:rPr lang="en-US" sz="900" dirty="0"/>
              <a:t> rates are </a:t>
            </a:r>
            <a:r>
              <a:rPr lang="en-US" sz="900" dirty="0" err="1"/>
              <a:t>SWAPed</a:t>
            </a:r>
            <a:r>
              <a:rPr lang="en-US" sz="900" dirty="0"/>
              <a:t>. When interest rate rises (over the fixed rate), Coca-Cola </a:t>
            </a:r>
            <a:r>
              <a:rPr lang="en-US" sz="900" dirty="0" err="1"/>
              <a:t>recognises</a:t>
            </a:r>
            <a:r>
              <a:rPr lang="en-US" sz="900" dirty="0"/>
              <a:t> a gain and vice versa.</a:t>
            </a:r>
          </a:p>
        </p:txBody>
      </p:sp>
      <p:pic>
        <p:nvPicPr>
          <p:cNvPr id="27" name="Picture 26" descr="Screenshot 2023-11-22 at 03.45.44"/>
          <p:cNvPicPr>
            <a:picLocks noChangeAspect="1"/>
          </p:cNvPicPr>
          <p:nvPr/>
        </p:nvPicPr>
        <p:blipFill>
          <a:blip r:embed="rId2"/>
          <a:stretch>
            <a:fillRect/>
          </a:stretch>
        </p:blipFill>
        <p:spPr>
          <a:xfrm>
            <a:off x="464185" y="1316355"/>
            <a:ext cx="3817620" cy="1431290"/>
          </a:xfrm>
          <a:prstGeom prst="rect">
            <a:avLst/>
          </a:prstGeom>
        </p:spPr>
      </p:pic>
      <p:pic>
        <p:nvPicPr>
          <p:cNvPr id="28" name="Picture 27" descr="Screenshot 2023-11-22 at 03.46.52"/>
          <p:cNvPicPr>
            <a:picLocks noChangeAspect="1"/>
          </p:cNvPicPr>
          <p:nvPr/>
        </p:nvPicPr>
        <p:blipFill>
          <a:blip r:embed="rId3"/>
          <a:stretch>
            <a:fillRect/>
          </a:stretch>
        </p:blipFill>
        <p:spPr>
          <a:xfrm>
            <a:off x="464185" y="2874010"/>
            <a:ext cx="3789680" cy="2148840"/>
          </a:xfrm>
          <a:prstGeom prst="rect">
            <a:avLst/>
          </a:prstGeom>
        </p:spPr>
      </p:pic>
      <p:sp>
        <p:nvSpPr>
          <p:cNvPr id="29" name="Text Box 28"/>
          <p:cNvSpPr txBox="1"/>
          <p:nvPr/>
        </p:nvSpPr>
        <p:spPr>
          <a:xfrm>
            <a:off x="385445" y="2695575"/>
            <a:ext cx="2923540" cy="245110"/>
          </a:xfrm>
          <a:prstGeom prst="rect">
            <a:avLst/>
          </a:prstGeom>
          <a:noFill/>
        </p:spPr>
        <p:txBody>
          <a:bodyPr wrap="square" rtlCol="0">
            <a:spAutoFit/>
          </a:bodyPr>
          <a:lstStyle/>
          <a:p>
            <a:r>
              <a:rPr lang="en-US" altLang="zh-CN" sz="1000" b="1">
                <a:solidFill>
                  <a:srgbClr val="C00000"/>
                </a:solidFill>
              </a:rPr>
              <a:t>Cashflow Hedge designated by Coca 2022</a:t>
            </a:r>
          </a:p>
        </p:txBody>
      </p:sp>
      <p:sp>
        <p:nvSpPr>
          <p:cNvPr id="31" name="Text Box 30"/>
          <p:cNvSpPr txBox="1"/>
          <p:nvPr/>
        </p:nvSpPr>
        <p:spPr>
          <a:xfrm>
            <a:off x="400685" y="1117600"/>
            <a:ext cx="2908300" cy="245110"/>
          </a:xfrm>
          <a:prstGeom prst="rect">
            <a:avLst/>
          </a:prstGeom>
          <a:noFill/>
        </p:spPr>
        <p:txBody>
          <a:bodyPr wrap="square" rtlCol="0">
            <a:spAutoFit/>
          </a:bodyPr>
          <a:lstStyle/>
          <a:p>
            <a:r>
              <a:rPr lang="en-US" altLang="zh-CN" sz="1000" b="1" dirty="0">
                <a:solidFill>
                  <a:srgbClr val="C00000"/>
                </a:solidFill>
              </a:rPr>
              <a:t>Fair Value Hedge designated by Coca 2022</a:t>
            </a:r>
          </a:p>
        </p:txBody>
      </p:sp>
      <p:sp>
        <p:nvSpPr>
          <p:cNvPr id="33" name="Text Box 32"/>
          <p:cNvSpPr txBox="1"/>
          <p:nvPr/>
        </p:nvSpPr>
        <p:spPr>
          <a:xfrm>
            <a:off x="4517390" y="3150870"/>
            <a:ext cx="4231005" cy="1753235"/>
          </a:xfrm>
          <a:prstGeom prst="rect">
            <a:avLst/>
          </a:prstGeom>
          <a:noFill/>
        </p:spPr>
        <p:txBody>
          <a:bodyPr wrap="square" rtlCol="0" anchor="t">
            <a:spAutoFit/>
          </a:bodyPr>
          <a:lstStyle/>
          <a:p>
            <a:r>
              <a:rPr lang="en-US" sz="900" dirty="0"/>
              <a:t>Price Lock-In:</a:t>
            </a:r>
          </a:p>
          <a:p>
            <a:endParaRPr lang="en-US" sz="900" dirty="0"/>
          </a:p>
          <a:p>
            <a:r>
              <a:rPr lang="en-US" sz="900" b="1" dirty="0"/>
              <a:t>PepsiCo wants to lock the price of a significant amount of corn syrup in the next six months.</a:t>
            </a:r>
          </a:p>
          <a:p>
            <a:endParaRPr lang="en-US" sz="900" b="1" dirty="0"/>
          </a:p>
          <a:p>
            <a:r>
              <a:rPr lang="en-US" sz="900" b="1" dirty="0"/>
              <a:t>The current market price for corn futures contracts is $3.50 per bushel,</a:t>
            </a:r>
          </a:p>
          <a:p>
            <a:r>
              <a:rPr lang="en-US" sz="900" dirty="0"/>
              <a:t>totaling 100,000 bushels.</a:t>
            </a:r>
          </a:p>
          <a:p>
            <a:endParaRPr lang="en-US" sz="900" dirty="0"/>
          </a:p>
          <a:p>
            <a:r>
              <a:rPr lang="en-US" sz="900" b="1" dirty="0"/>
              <a:t>After 6 months, the market price of corn is $4 per bushel. PepsiCo can just close out its future contracts and gains $0.5 per bushel and still pays $4 to purchase corns. But eventually the net cost of the purchase is still $3.5 per bushel.</a:t>
            </a:r>
            <a:endParaRPr lang="zh-CN" altLang="en-US" sz="900" b="1" dirty="0"/>
          </a:p>
        </p:txBody>
      </p:sp>
      <p:sp>
        <p:nvSpPr>
          <p:cNvPr id="34" name="Text Box 33"/>
          <p:cNvSpPr txBox="1"/>
          <p:nvPr/>
        </p:nvSpPr>
        <p:spPr>
          <a:xfrm>
            <a:off x="455930" y="3604895"/>
            <a:ext cx="3825875" cy="123190"/>
          </a:xfrm>
          <a:prstGeom prst="rect">
            <a:avLst/>
          </a:prstGeom>
          <a:noFill/>
          <a:ln>
            <a:solidFill>
              <a:schemeClr val="accent1"/>
            </a:solidFill>
          </a:ln>
        </p:spPr>
        <p:txBody>
          <a:bodyPr wrap="square" rtlCol="0">
            <a:noAutofit/>
          </a:bodyPr>
          <a:lstStyle/>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half" idx="14"/>
          </p:nvPr>
        </p:nvSpPr>
        <p:spPr/>
        <p:txBody>
          <a:bodyPr/>
          <a:lstStyle/>
          <a:p>
            <a:r>
              <a:rPr lang="en-US" altLang="de-DE" dirty="0"/>
              <a:t>in-depth analysis</a:t>
            </a:r>
          </a:p>
        </p:txBody>
      </p:sp>
      <p:sp>
        <p:nvSpPr>
          <p:cNvPr id="152" name="Foliennummernplatzhalter 4"/>
          <p:cNvSpPr txBox="1"/>
          <p:nvPr/>
        </p:nvSpPr>
        <p:spPr>
          <a:xfrm>
            <a:off x="0" y="4840288"/>
            <a:ext cx="2057400" cy="274637"/>
          </a:xfrm>
          <a:prstGeom prst="rect">
            <a:avLst/>
          </a:prstGeom>
        </p:spPr>
        <p:txBody>
          <a:bodyPr vert="horz" lIns="91440" tIns="45720" rIns="91440" bIns="45720" rtlCol="0" anchor="ctr"/>
          <a:lstStyle>
            <a:defPPr>
              <a:defRPr lang="de-D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65118A3-1793-2149-900A-53CEDCCBA901}" type="slidenum">
              <a:rPr lang="en-GB" smtClean="0"/>
              <a:t>18</a:t>
            </a:fld>
            <a:endParaRPr lang="en-GB" dirty="0"/>
          </a:p>
        </p:txBody>
      </p:sp>
      <p:sp>
        <p:nvSpPr>
          <p:cNvPr id="2" name="Text Box 1"/>
          <p:cNvSpPr txBox="1"/>
          <p:nvPr/>
        </p:nvSpPr>
        <p:spPr>
          <a:xfrm>
            <a:off x="464185" y="523875"/>
            <a:ext cx="8422005" cy="583565"/>
          </a:xfrm>
          <a:prstGeom prst="rect">
            <a:avLst/>
          </a:prstGeom>
          <a:noFill/>
        </p:spPr>
        <p:txBody>
          <a:bodyPr wrap="square" rtlCol="0">
            <a:spAutoFit/>
          </a:bodyPr>
          <a:lstStyle/>
          <a:p>
            <a:r>
              <a:rPr lang="en-US" b="1" dirty="0"/>
              <a:t>Goodwill &amp; Trademarks/Patent/other Intangible assets with </a:t>
            </a:r>
            <a:r>
              <a:rPr lang="en-US" b="1" dirty="0">
                <a:solidFill>
                  <a:srgbClr val="C00000"/>
                </a:solidFill>
              </a:rPr>
              <a:t>indefinite lives</a:t>
            </a:r>
            <a:endParaRPr lang="en-US" b="1" dirty="0"/>
          </a:p>
          <a:p>
            <a:r>
              <a:rPr lang="en-US" altLang="zh-CN" sz="1400" b="1" i="1" dirty="0">
                <a:solidFill>
                  <a:schemeClr val="tx1"/>
                </a:solidFill>
              </a:rPr>
              <a:t>Not in the</a:t>
            </a:r>
            <a:r>
              <a:rPr lang="en-US" altLang="zh-CN" sz="1400" b="1" i="1" dirty="0">
                <a:solidFill>
                  <a:schemeClr val="bg2">
                    <a:lumMod val="75000"/>
                  </a:schemeClr>
                </a:solidFill>
              </a:rPr>
              <a:t> </a:t>
            </a:r>
            <a:r>
              <a:rPr lang="en-US" altLang="zh-CN" sz="1400" b="1" i="1" u="sng" dirty="0">
                <a:solidFill>
                  <a:schemeClr val="tx1">
                    <a:lumMod val="65000"/>
                    <a:lumOff val="35000"/>
                  </a:schemeClr>
                </a:solidFill>
              </a:rPr>
              <a:t>mainstream</a:t>
            </a:r>
            <a:r>
              <a:rPr lang="en-US" altLang="zh-CN" sz="1400" b="1" i="1" dirty="0">
                <a:solidFill>
                  <a:schemeClr val="tx1"/>
                </a:solidFill>
              </a:rPr>
              <a:t> metrics, but calls for discretion</a:t>
            </a:r>
          </a:p>
        </p:txBody>
      </p:sp>
      <p:sp>
        <p:nvSpPr>
          <p:cNvPr id="3" name="Text Box 2"/>
          <p:cNvSpPr txBox="1"/>
          <p:nvPr/>
        </p:nvSpPr>
        <p:spPr>
          <a:xfrm>
            <a:off x="525145" y="1197610"/>
            <a:ext cx="4794885" cy="860425"/>
          </a:xfrm>
          <a:prstGeom prst="rect">
            <a:avLst/>
          </a:prstGeom>
          <a:solidFill>
            <a:schemeClr val="bg1">
              <a:lumMod val="95000"/>
            </a:schemeClr>
          </a:solidFill>
        </p:spPr>
        <p:txBody>
          <a:bodyPr wrap="square" rtlCol="0">
            <a:spAutoFit/>
          </a:bodyPr>
          <a:lstStyle/>
          <a:p>
            <a:r>
              <a:rPr lang="en-US" sz="1000" b="1" dirty="0">
                <a:solidFill>
                  <a:srgbClr val="0070C0"/>
                </a:solidFill>
              </a:rPr>
              <a:t>ASC 350  "Intangibles—Goodwill and Other"</a:t>
            </a:r>
          </a:p>
          <a:p>
            <a:r>
              <a:rPr lang="en-US" sz="1000" b="1" dirty="0"/>
              <a:t>Goodwill</a:t>
            </a:r>
            <a:r>
              <a:rPr lang="en-US" sz="1000" dirty="0"/>
              <a:t> is the excess of the cost of an acquired entity as of the acquisition date over the fair value of its identifiable net assets.</a:t>
            </a:r>
          </a:p>
          <a:p>
            <a:r>
              <a:rPr lang="en-US" sz="1000" i="1" dirty="0">
                <a:solidFill>
                  <a:srgbClr val="0070C0"/>
                </a:solidFill>
              </a:rPr>
              <a:t>In plain words: the residue of Purchase Price after deducting Net Assets of the bought company (shares).</a:t>
            </a:r>
          </a:p>
        </p:txBody>
      </p:sp>
      <p:sp>
        <p:nvSpPr>
          <p:cNvPr id="5" name="Text Box 4"/>
          <p:cNvSpPr txBox="1"/>
          <p:nvPr/>
        </p:nvSpPr>
        <p:spPr>
          <a:xfrm>
            <a:off x="525145" y="2297589"/>
            <a:ext cx="4795520" cy="860425"/>
          </a:xfrm>
          <a:prstGeom prst="rect">
            <a:avLst/>
          </a:prstGeom>
          <a:solidFill>
            <a:schemeClr val="bg1">
              <a:lumMod val="95000"/>
            </a:schemeClr>
          </a:solidFill>
        </p:spPr>
        <p:txBody>
          <a:bodyPr wrap="square" rtlCol="0">
            <a:spAutoFit/>
          </a:bodyPr>
          <a:lstStyle/>
          <a:p>
            <a:r>
              <a:rPr lang="en-US" sz="1000" b="1">
                <a:solidFill>
                  <a:srgbClr val="0070C0"/>
                </a:solidFill>
              </a:rPr>
              <a:t>ASC 350  "Intangibles—Goodwill and Other"</a:t>
            </a:r>
          </a:p>
          <a:p>
            <a:r>
              <a:rPr lang="en-US" sz="1000" b="1"/>
              <a:t>Trademarks</a:t>
            </a:r>
            <a:r>
              <a:rPr lang="en-US" sz="1000"/>
              <a:t>, trade names, and similar items represent legal rights that are intangible and are often separable. They arise from contractual or legal rights, regardless of whether those rights are transferable or separable from other rights and obligations. (Investment, Capitalized Expense, Divestment and Impairments)</a:t>
            </a:r>
          </a:p>
        </p:txBody>
      </p:sp>
      <p:sp>
        <p:nvSpPr>
          <p:cNvPr id="6" name="Text Box 5"/>
          <p:cNvSpPr txBox="1"/>
          <p:nvPr/>
        </p:nvSpPr>
        <p:spPr>
          <a:xfrm>
            <a:off x="525145" y="3397567"/>
            <a:ext cx="4795520" cy="1477328"/>
          </a:xfrm>
          <a:prstGeom prst="rect">
            <a:avLst/>
          </a:prstGeom>
          <a:solidFill>
            <a:schemeClr val="bg1">
              <a:lumMod val="95000"/>
            </a:schemeClr>
          </a:solidFill>
        </p:spPr>
        <p:txBody>
          <a:bodyPr wrap="square" rtlCol="0">
            <a:spAutoFit/>
          </a:bodyPr>
          <a:lstStyle/>
          <a:p>
            <a:r>
              <a:rPr lang="en-US" sz="1000" b="1" dirty="0">
                <a:solidFill>
                  <a:srgbClr val="0070C0"/>
                </a:solidFill>
              </a:rPr>
              <a:t>WHY</a:t>
            </a:r>
          </a:p>
          <a:p>
            <a:r>
              <a:rPr lang="en-US" sz="1000" dirty="0"/>
              <a:t>1. Both: Indefinite useful life, </a:t>
            </a:r>
            <a:r>
              <a:rPr lang="en-US" sz="1000" dirty="0" err="1"/>
              <a:t>excempted</a:t>
            </a:r>
            <a:r>
              <a:rPr lang="en-US" sz="1000" dirty="0"/>
              <a:t> from amortization but subjected to impairments. Amortization: usually straight-line, predictable and regular; Impairments: </a:t>
            </a:r>
            <a:r>
              <a:rPr lang="en-US" sz="1000" b="1" dirty="0">
                <a:solidFill>
                  <a:srgbClr val="C00000"/>
                </a:solidFill>
              </a:rPr>
              <a:t>highly dependent on management</a:t>
            </a:r>
            <a:r>
              <a:rPr lang="zh-CN" altLang="en-US" sz="1000" b="1" dirty="0">
                <a:solidFill>
                  <a:srgbClr val="C00000"/>
                </a:solidFill>
              </a:rPr>
              <a:t>’</a:t>
            </a:r>
            <a:r>
              <a:rPr lang="en-US" altLang="zh-CN" sz="1000" b="1" dirty="0">
                <a:solidFill>
                  <a:srgbClr val="C00000"/>
                </a:solidFill>
              </a:rPr>
              <a:t>s judgement, accounting policy and evaluation models--difficult to find market equivalents for fair value tests</a:t>
            </a:r>
          </a:p>
          <a:p>
            <a:r>
              <a:rPr lang="en-US" altLang="zh-CN" sz="1000" dirty="0"/>
              <a:t>2. Industry: High frequency of M&amp;A of brands; Dominance power of Trademarks; Substantial proportion/influence on B.S., I.S. </a:t>
            </a:r>
            <a:r>
              <a:rPr lang="en-US" altLang="zh-CN" sz="1000" dirty="0" err="1"/>
              <a:t>etc</a:t>
            </a:r>
            <a:endParaRPr lang="en-US" altLang="zh-CN" sz="1000" dirty="0"/>
          </a:p>
          <a:p>
            <a:r>
              <a:rPr lang="en-US" altLang="zh-CN" sz="1000" dirty="0"/>
              <a:t>3. </a:t>
            </a:r>
            <a:r>
              <a:rPr lang="en-US" altLang="zh-CN" sz="1000" dirty="0" err="1"/>
              <a:t>PepsiCo&amp;Coca-Cola</a:t>
            </a:r>
            <a:r>
              <a:rPr lang="en-US" altLang="zh-CN" sz="1000" dirty="0"/>
              <a:t>: In their very own financial report, they have highlighted it a major risk for being potentially challenged of the </a:t>
            </a:r>
            <a:r>
              <a:rPr lang="en-US" altLang="zh-CN" sz="1000" dirty="0" err="1"/>
              <a:t>fairity</a:t>
            </a:r>
            <a:r>
              <a:rPr lang="en-US" altLang="zh-CN" sz="1000" dirty="0"/>
              <a:t> of impairments.</a:t>
            </a:r>
          </a:p>
        </p:txBody>
      </p:sp>
      <p:graphicFrame>
        <p:nvGraphicFramePr>
          <p:cNvPr id="7" name="Chart 6"/>
          <p:cNvGraphicFramePr/>
          <p:nvPr>
            <p:extLst>
              <p:ext uri="{D42A27DB-BD31-4B8C-83A1-F6EECF244321}">
                <p14:modId xmlns:p14="http://schemas.microsoft.com/office/powerpoint/2010/main" val="2087537600"/>
              </p:ext>
            </p:extLst>
          </p:nvPr>
        </p:nvGraphicFramePr>
        <p:xfrm>
          <a:off x="5431155" y="1197610"/>
          <a:ext cx="3272155" cy="3677285"/>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 Box 9"/>
          <p:cNvSpPr txBox="1"/>
          <p:nvPr/>
        </p:nvSpPr>
        <p:spPr>
          <a:xfrm>
            <a:off x="5892165" y="3393440"/>
            <a:ext cx="2349500" cy="996950"/>
          </a:xfrm>
          <a:prstGeom prst="rect">
            <a:avLst/>
          </a:prstGeom>
          <a:noFill/>
          <a:ln w="19050">
            <a:solidFill>
              <a:schemeClr val="bg2">
                <a:lumMod val="75000"/>
              </a:schemeClr>
            </a:solidFill>
            <a:prstDash val="sysDash"/>
          </a:ln>
        </p:spPr>
        <p:txBody>
          <a:bodyPr wrap="square" rtlCol="0">
            <a:noAutofit/>
          </a:bodyPr>
          <a:lstStyle/>
          <a:p>
            <a:endParaRPr lang="en-US" sz="1000" dirty="0"/>
          </a:p>
        </p:txBody>
      </p:sp>
      <p:sp>
        <p:nvSpPr>
          <p:cNvPr id="11" name="Text Box 10"/>
          <p:cNvSpPr txBox="1"/>
          <p:nvPr/>
        </p:nvSpPr>
        <p:spPr>
          <a:xfrm>
            <a:off x="4132580" y="5309870"/>
            <a:ext cx="309880" cy="368300"/>
          </a:xfrm>
          <a:prstGeom prst="rect">
            <a:avLst/>
          </a:prstGeom>
          <a:noFill/>
        </p:spPr>
        <p:txBody>
          <a:bodyPr wrap="none" rtlCol="0">
            <a:spAutoFit/>
          </a:bodyPr>
          <a:lstStyle/>
          <a:p>
            <a:endParaRPr lang="en-US"/>
          </a:p>
        </p:txBody>
      </p:sp>
      <p:sp>
        <p:nvSpPr>
          <p:cNvPr id="13" name="Textfeld 12">
            <a:extLst>
              <a:ext uri="{FF2B5EF4-FFF2-40B4-BE49-F238E27FC236}">
                <a16:creationId xmlns:a16="http://schemas.microsoft.com/office/drawing/2014/main" id="{07D094F2-CE99-6DC6-8342-2F2D0DBAC19C}"/>
              </a:ext>
            </a:extLst>
          </p:cNvPr>
          <p:cNvSpPr txBox="1"/>
          <p:nvPr/>
        </p:nvSpPr>
        <p:spPr>
          <a:xfrm>
            <a:off x="6683400" y="3561169"/>
            <a:ext cx="767029" cy="769441"/>
          </a:xfrm>
          <a:prstGeom prst="rect">
            <a:avLst/>
          </a:prstGeom>
          <a:noFill/>
        </p:spPr>
        <p:txBody>
          <a:bodyPr wrap="square" lIns="0" rIns="0">
            <a:spAutoFit/>
          </a:bodyPr>
          <a:lstStyle/>
          <a:p>
            <a:pPr algn="ctr"/>
            <a:r>
              <a:rPr lang="en-US" sz="1100" dirty="0"/>
              <a:t>more than 1/3 </a:t>
            </a:r>
          </a:p>
          <a:p>
            <a:pPr algn="ctr"/>
            <a:r>
              <a:rPr lang="en-US" sz="1100" dirty="0"/>
              <a:t>of total assets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half" idx="14"/>
          </p:nvPr>
        </p:nvSpPr>
        <p:spPr/>
        <p:txBody>
          <a:bodyPr/>
          <a:lstStyle/>
          <a:p>
            <a:r>
              <a:rPr lang="en-US" altLang="de-DE" dirty="0"/>
              <a:t>in-depth analysis</a:t>
            </a:r>
          </a:p>
        </p:txBody>
      </p:sp>
      <p:sp>
        <p:nvSpPr>
          <p:cNvPr id="152" name="Foliennummernplatzhalter 4"/>
          <p:cNvSpPr txBox="1"/>
          <p:nvPr/>
        </p:nvSpPr>
        <p:spPr>
          <a:xfrm>
            <a:off x="0" y="4840288"/>
            <a:ext cx="2057400" cy="274637"/>
          </a:xfrm>
          <a:prstGeom prst="rect">
            <a:avLst/>
          </a:prstGeom>
        </p:spPr>
        <p:txBody>
          <a:bodyPr vert="horz" lIns="91440" tIns="45720" rIns="91440" bIns="45720" rtlCol="0" anchor="ctr"/>
          <a:lstStyle>
            <a:defPPr>
              <a:defRPr lang="de-D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65118A3-1793-2149-900A-53CEDCCBA901}" type="slidenum">
              <a:rPr lang="en-GB" smtClean="0"/>
              <a:t>19</a:t>
            </a:fld>
            <a:endParaRPr lang="en-GB" dirty="0"/>
          </a:p>
        </p:txBody>
      </p:sp>
      <p:sp>
        <p:nvSpPr>
          <p:cNvPr id="3" name="Text Box 2"/>
          <p:cNvSpPr txBox="1"/>
          <p:nvPr/>
        </p:nvSpPr>
        <p:spPr>
          <a:xfrm>
            <a:off x="464185" y="523875"/>
            <a:ext cx="8422005" cy="583565"/>
          </a:xfrm>
          <a:prstGeom prst="rect">
            <a:avLst/>
          </a:prstGeom>
          <a:noFill/>
        </p:spPr>
        <p:txBody>
          <a:bodyPr wrap="square" rtlCol="0">
            <a:spAutoFit/>
          </a:bodyPr>
          <a:lstStyle/>
          <a:p>
            <a:r>
              <a:rPr lang="en-US" b="1"/>
              <a:t>Goodwill &amp; Trademarks/Patent/other Intangible assets with </a:t>
            </a:r>
            <a:r>
              <a:rPr lang="en-US" b="1">
                <a:solidFill>
                  <a:srgbClr val="C00000"/>
                </a:solidFill>
              </a:rPr>
              <a:t>indefinite lives</a:t>
            </a:r>
            <a:endParaRPr lang="en-US" b="1"/>
          </a:p>
          <a:p>
            <a:r>
              <a:rPr lang="en-US" altLang="zh-CN" sz="1400" b="1" i="1" u="sng">
                <a:solidFill>
                  <a:schemeClr val="tx1"/>
                </a:solidFill>
              </a:rPr>
              <a:t>Potential</a:t>
            </a:r>
            <a:r>
              <a:rPr lang="en-US" altLang="zh-CN" sz="1400" b="1" i="1">
                <a:solidFill>
                  <a:schemeClr val="tx1"/>
                </a:solidFill>
              </a:rPr>
              <a:t> Accounting Pitfalls </a:t>
            </a:r>
            <a:r>
              <a:rPr lang="zh-CN" altLang="en-US" sz="1400" b="1" i="1">
                <a:solidFill>
                  <a:schemeClr val="tx1"/>
                </a:solidFill>
              </a:rPr>
              <a:t>“</a:t>
            </a:r>
            <a:r>
              <a:rPr lang="en-US" altLang="zh-CN" sz="1400" b="1" i="1">
                <a:solidFill>
                  <a:schemeClr val="tx1"/>
                </a:solidFill>
              </a:rPr>
              <a:t>encouraged</a:t>
            </a:r>
            <a:r>
              <a:rPr lang="zh-CN" altLang="en-US" sz="1400" b="1" i="1">
                <a:solidFill>
                  <a:schemeClr val="tx1"/>
                </a:solidFill>
              </a:rPr>
              <a:t>”</a:t>
            </a:r>
            <a:r>
              <a:rPr lang="en-US" altLang="zh-CN" sz="1400" b="1" i="1">
                <a:solidFill>
                  <a:schemeClr val="tx1"/>
                </a:solidFill>
              </a:rPr>
              <a:t> by accounting standards</a:t>
            </a:r>
          </a:p>
        </p:txBody>
      </p:sp>
      <p:sp>
        <p:nvSpPr>
          <p:cNvPr id="2" name="Text Box 1"/>
          <p:cNvSpPr txBox="1"/>
          <p:nvPr/>
        </p:nvSpPr>
        <p:spPr>
          <a:xfrm>
            <a:off x="385445" y="1114474"/>
            <a:ext cx="3984625" cy="275590"/>
          </a:xfrm>
          <a:prstGeom prst="rect">
            <a:avLst/>
          </a:prstGeom>
          <a:noFill/>
        </p:spPr>
        <p:txBody>
          <a:bodyPr wrap="square" rtlCol="0">
            <a:spAutoFit/>
          </a:bodyPr>
          <a:lstStyle/>
          <a:p>
            <a:r>
              <a:rPr lang="en-US" sz="1200" b="1" i="1" dirty="0"/>
              <a:t>Inappropriate capitalization of marketing expenses</a:t>
            </a:r>
          </a:p>
        </p:txBody>
      </p:sp>
      <p:sp>
        <p:nvSpPr>
          <p:cNvPr id="5" name="Text Box 4"/>
          <p:cNvSpPr txBox="1"/>
          <p:nvPr/>
        </p:nvSpPr>
        <p:spPr>
          <a:xfrm>
            <a:off x="4589145" y="1114474"/>
            <a:ext cx="4297045" cy="460375"/>
          </a:xfrm>
          <a:prstGeom prst="rect">
            <a:avLst/>
          </a:prstGeom>
          <a:noFill/>
        </p:spPr>
        <p:txBody>
          <a:bodyPr wrap="square" rtlCol="0">
            <a:spAutoFit/>
          </a:bodyPr>
          <a:lstStyle/>
          <a:p>
            <a:r>
              <a:rPr lang="en-US" sz="1200" b="1" i="1" dirty="0"/>
              <a:t>Impairments are sensitive to subjectivity-Prone discounted cashflow models</a:t>
            </a:r>
            <a:endParaRPr lang="en-US" altLang="zh-CN" sz="1200" b="1" i="1" dirty="0">
              <a:solidFill>
                <a:srgbClr val="C00000"/>
              </a:solidFill>
            </a:endParaRPr>
          </a:p>
        </p:txBody>
      </p:sp>
      <p:sp>
        <p:nvSpPr>
          <p:cNvPr id="7" name="Text Box 6"/>
          <p:cNvSpPr txBox="1"/>
          <p:nvPr/>
        </p:nvSpPr>
        <p:spPr>
          <a:xfrm>
            <a:off x="385445" y="1595755"/>
            <a:ext cx="3938905" cy="460375"/>
          </a:xfrm>
          <a:prstGeom prst="rect">
            <a:avLst/>
          </a:prstGeom>
          <a:solidFill>
            <a:schemeClr val="bg2"/>
          </a:solidFill>
        </p:spPr>
        <p:txBody>
          <a:bodyPr wrap="square" rtlCol="0" anchor="t">
            <a:noAutofit/>
          </a:bodyPr>
          <a:lstStyle/>
          <a:p>
            <a:r>
              <a:rPr lang="en-US" sz="900" dirty="0"/>
              <a:t>US GAAP Provides Leeway for Capitalizing Advertising Expenses, </a:t>
            </a:r>
          </a:p>
          <a:p>
            <a:r>
              <a:rPr lang="en-US" sz="900" dirty="0"/>
              <a:t>While IFRS Generally Restricts Such Practices</a:t>
            </a:r>
          </a:p>
        </p:txBody>
      </p:sp>
      <p:sp>
        <p:nvSpPr>
          <p:cNvPr id="8" name="Text Box 7"/>
          <p:cNvSpPr txBox="1"/>
          <p:nvPr/>
        </p:nvSpPr>
        <p:spPr>
          <a:xfrm>
            <a:off x="385445" y="2128520"/>
            <a:ext cx="1820545" cy="1572260"/>
          </a:xfrm>
          <a:prstGeom prst="rect">
            <a:avLst/>
          </a:prstGeom>
          <a:solidFill>
            <a:schemeClr val="bg2"/>
          </a:solidFill>
        </p:spPr>
        <p:txBody>
          <a:bodyPr wrap="square" rtlCol="0" anchor="t">
            <a:noAutofit/>
          </a:bodyPr>
          <a:lstStyle/>
          <a:p>
            <a:r>
              <a:rPr lang="en-US" sz="1000" b="1"/>
              <a:t>US GAAP</a:t>
            </a:r>
          </a:p>
          <a:p>
            <a:r>
              <a:rPr lang="en-US" sz="900" b="1">
                <a:solidFill>
                  <a:srgbClr val="C00000"/>
                </a:solidFill>
              </a:rPr>
              <a:t>Certain direct response advertising costs are eligible for capitalization if,</a:t>
            </a:r>
            <a:r>
              <a:rPr lang="en-US" sz="900"/>
              <a:t> among other requirements, probable future economic benefits exist. (subject to impairment considerations).</a:t>
            </a:r>
          </a:p>
          <a:p>
            <a:r>
              <a:rPr lang="en-US" sz="900"/>
              <a:t>Allows for deferal of prepaid costs</a:t>
            </a:r>
          </a:p>
        </p:txBody>
      </p:sp>
      <p:sp>
        <p:nvSpPr>
          <p:cNvPr id="10" name="Text Box 9"/>
          <p:cNvSpPr txBox="1"/>
          <p:nvPr/>
        </p:nvSpPr>
        <p:spPr>
          <a:xfrm>
            <a:off x="2503805" y="2113280"/>
            <a:ext cx="1820545" cy="1588770"/>
          </a:xfrm>
          <a:prstGeom prst="rect">
            <a:avLst/>
          </a:prstGeom>
          <a:solidFill>
            <a:schemeClr val="bg2"/>
          </a:solidFill>
        </p:spPr>
        <p:txBody>
          <a:bodyPr wrap="square" rtlCol="0" anchor="t">
            <a:noAutofit/>
          </a:bodyPr>
          <a:lstStyle/>
          <a:p>
            <a:r>
              <a:rPr lang="en-US" sz="1000" b="1"/>
              <a:t>IFRS</a:t>
            </a:r>
          </a:p>
          <a:p>
            <a:r>
              <a:rPr lang="en-US" sz="900"/>
              <a:t>Costs of advertising</a:t>
            </a:r>
            <a:r>
              <a:rPr lang="en-US" sz="900" b="1">
                <a:solidFill>
                  <a:srgbClr val="C00000"/>
                </a:solidFill>
              </a:rPr>
              <a:t> are expensed as incurred.</a:t>
            </a:r>
            <a:r>
              <a:rPr lang="en-US" sz="900"/>
              <a:t> The guidance does not provide for deferrals until the first time the advertising takes place, nor is there an exception related to the capitalization of direct response advertising costs or programs.</a:t>
            </a:r>
          </a:p>
        </p:txBody>
      </p:sp>
      <p:sp>
        <p:nvSpPr>
          <p:cNvPr id="13" name="Text Box 12"/>
          <p:cNvSpPr txBox="1"/>
          <p:nvPr/>
        </p:nvSpPr>
        <p:spPr>
          <a:xfrm>
            <a:off x="385445" y="3787140"/>
            <a:ext cx="1820545" cy="1100455"/>
          </a:xfrm>
          <a:prstGeom prst="rect">
            <a:avLst/>
          </a:prstGeom>
          <a:solidFill>
            <a:schemeClr val="bg2"/>
          </a:solidFill>
        </p:spPr>
        <p:txBody>
          <a:bodyPr wrap="square" rtlCol="0" anchor="t">
            <a:noAutofit/>
          </a:bodyPr>
          <a:lstStyle/>
          <a:p>
            <a:r>
              <a:rPr lang="en-US" sz="900"/>
              <a:t>Dr. Trademarks 10</a:t>
            </a:r>
          </a:p>
          <a:p>
            <a:r>
              <a:rPr lang="en-US" sz="900"/>
              <a:t> Cr. Cash/Accounts Payable 10</a:t>
            </a:r>
          </a:p>
          <a:p>
            <a:endParaRPr lang="en-US" sz="900"/>
          </a:p>
          <a:p>
            <a:r>
              <a:rPr lang="en-US" sz="900"/>
              <a:t>Dr. Impairment loss 2</a:t>
            </a:r>
          </a:p>
          <a:p>
            <a:r>
              <a:rPr lang="en-US" sz="900"/>
              <a:t> Cr. Trademarks 2</a:t>
            </a:r>
          </a:p>
          <a:p>
            <a:endParaRPr lang="en-US" sz="900"/>
          </a:p>
          <a:p>
            <a:r>
              <a:rPr lang="en-US" sz="900" b="1">
                <a:solidFill>
                  <a:srgbClr val="C00000"/>
                </a:solidFill>
              </a:rPr>
              <a:t>Periodical Expense: 2</a:t>
            </a:r>
          </a:p>
        </p:txBody>
      </p:sp>
      <p:sp>
        <p:nvSpPr>
          <p:cNvPr id="14" name="Text Box 13"/>
          <p:cNvSpPr txBox="1"/>
          <p:nvPr/>
        </p:nvSpPr>
        <p:spPr>
          <a:xfrm>
            <a:off x="2503805" y="3787140"/>
            <a:ext cx="1820545" cy="1100455"/>
          </a:xfrm>
          <a:prstGeom prst="rect">
            <a:avLst/>
          </a:prstGeom>
          <a:solidFill>
            <a:schemeClr val="bg2"/>
          </a:solidFill>
        </p:spPr>
        <p:txBody>
          <a:bodyPr wrap="square" rtlCol="0" anchor="t">
            <a:noAutofit/>
          </a:bodyPr>
          <a:lstStyle/>
          <a:p>
            <a:r>
              <a:rPr lang="en-US" sz="900"/>
              <a:t>Dr. Advertising Expenses 10</a:t>
            </a:r>
          </a:p>
          <a:p>
            <a:r>
              <a:rPr lang="en-US" sz="900"/>
              <a:t> Cr. Cash/Accounts Payable 10</a:t>
            </a:r>
          </a:p>
          <a:p>
            <a:endParaRPr lang="en-US" sz="900"/>
          </a:p>
          <a:p>
            <a:endParaRPr lang="en-US" sz="900"/>
          </a:p>
          <a:p>
            <a:endParaRPr lang="en-US" sz="900"/>
          </a:p>
          <a:p>
            <a:endParaRPr lang="en-US" sz="900"/>
          </a:p>
          <a:p>
            <a:r>
              <a:rPr lang="en-US" sz="900" b="1">
                <a:solidFill>
                  <a:srgbClr val="C00000"/>
                </a:solidFill>
                <a:sym typeface="+mn-ea"/>
              </a:rPr>
              <a:t>Periodical Expense: 10</a:t>
            </a:r>
            <a:endParaRPr lang="en-US" sz="900" b="1">
              <a:solidFill>
                <a:srgbClr val="C00000"/>
              </a:solidFill>
            </a:endParaRPr>
          </a:p>
          <a:p>
            <a:endParaRPr lang="en-US" sz="900"/>
          </a:p>
        </p:txBody>
      </p:sp>
      <p:sp>
        <p:nvSpPr>
          <p:cNvPr id="16" name="Text Box 15"/>
          <p:cNvSpPr txBox="1"/>
          <p:nvPr/>
        </p:nvSpPr>
        <p:spPr>
          <a:xfrm>
            <a:off x="4582160" y="1595755"/>
            <a:ext cx="4123055" cy="3291840"/>
          </a:xfrm>
          <a:prstGeom prst="rect">
            <a:avLst/>
          </a:prstGeom>
          <a:solidFill>
            <a:schemeClr val="bg2"/>
          </a:solidFill>
        </p:spPr>
        <p:txBody>
          <a:bodyPr wrap="square" rtlCol="0" anchor="t">
            <a:noAutofit/>
          </a:bodyPr>
          <a:lstStyle/>
          <a:p>
            <a:r>
              <a:rPr lang="en-US" sz="900" dirty="0"/>
              <a:t>US GAAP</a:t>
            </a:r>
            <a:r>
              <a:rPr lang="en-US" sz="900" dirty="0">
                <a:solidFill>
                  <a:srgbClr val="C00000"/>
                </a:solidFill>
              </a:rPr>
              <a:t> </a:t>
            </a:r>
            <a:r>
              <a:rPr lang="en-US" sz="900" b="1" dirty="0">
                <a:solidFill>
                  <a:srgbClr val="C00000"/>
                </a:solidFill>
              </a:rPr>
              <a:t>prohibits impairment reversal</a:t>
            </a:r>
            <a:r>
              <a:rPr lang="en-US" sz="900" dirty="0"/>
              <a:t>, which could discourage the </a:t>
            </a:r>
            <a:r>
              <a:rPr lang="en-US" sz="900" dirty="0" err="1"/>
              <a:t>mgmt</a:t>
            </a:r>
            <a:r>
              <a:rPr lang="en-US" sz="900" dirty="0"/>
              <a:t> from recognition at all (IRS not deductible unless cease to operate); IFRS allows reversal to a limited extend</a:t>
            </a:r>
          </a:p>
          <a:p>
            <a:endParaRPr lang="en-US" sz="900" dirty="0"/>
          </a:p>
          <a:p>
            <a:r>
              <a:rPr lang="en-US" sz="900" dirty="0"/>
              <a:t>2 way: event triggering; periodical test of impairment (susceptible)</a:t>
            </a:r>
          </a:p>
          <a:p>
            <a:pPr marL="171450" indent="-171450">
              <a:buFont typeface="Wingdings" panose="05000000000000000000" charset="0"/>
              <a:buChar char=""/>
            </a:pPr>
            <a:r>
              <a:rPr lang="en-US" sz="900" dirty="0"/>
              <a:t>event:</a:t>
            </a:r>
          </a:p>
          <a:p>
            <a:endParaRPr lang="en-US" sz="900" dirty="0"/>
          </a:p>
          <a:p>
            <a:endParaRPr lang="en-US" sz="900" dirty="0"/>
          </a:p>
          <a:p>
            <a:endParaRPr lang="en-US" sz="900" dirty="0"/>
          </a:p>
          <a:p>
            <a:endParaRPr lang="en-US" sz="900" dirty="0"/>
          </a:p>
          <a:p>
            <a:endParaRPr lang="en-US" sz="900" dirty="0"/>
          </a:p>
          <a:p>
            <a:endParaRPr lang="en-US" sz="900" dirty="0"/>
          </a:p>
          <a:p>
            <a:endParaRPr lang="en-US" sz="900" dirty="0"/>
          </a:p>
          <a:p>
            <a:endParaRPr lang="en-US" sz="900" dirty="0"/>
          </a:p>
          <a:p>
            <a:pPr marL="171450" indent="-171450">
              <a:buFont typeface="Wingdings" panose="05000000000000000000" charset="0"/>
              <a:buChar char=""/>
            </a:pPr>
            <a:endParaRPr lang="en-US" sz="900" dirty="0"/>
          </a:p>
          <a:p>
            <a:pPr marL="171450" indent="-171450">
              <a:buFont typeface="Wingdings" panose="05000000000000000000" charset="0"/>
              <a:buChar char=""/>
            </a:pPr>
            <a:endParaRPr lang="en-US" sz="900" dirty="0"/>
          </a:p>
          <a:p>
            <a:pPr marL="171450" indent="-171450">
              <a:buFont typeface="Wingdings" panose="05000000000000000000" charset="0"/>
              <a:buChar char=""/>
            </a:pPr>
            <a:r>
              <a:rPr lang="en-US" sz="900" dirty="0"/>
              <a:t>impairment tests:</a:t>
            </a:r>
          </a:p>
          <a:p>
            <a:endParaRPr lang="en-US" sz="900" dirty="0"/>
          </a:p>
          <a:p>
            <a:r>
              <a:rPr lang="en-US" sz="900" dirty="0"/>
              <a:t>Coca-Cola in 2022 10-K:</a:t>
            </a:r>
          </a:p>
          <a:p>
            <a:r>
              <a:rPr lang="zh-CN" altLang="en-US" sz="900" dirty="0"/>
              <a:t>“</a:t>
            </a:r>
            <a:r>
              <a:rPr lang="en-US" sz="900" dirty="0"/>
              <a:t>The performance of recoverability and impairment tests of current and noncurrent assets involves critical accounting estimates. These estimates require significant management judgment, include inherent uncertainties and are often interdependent; therefore, they do not change in isolation. </a:t>
            </a:r>
            <a:r>
              <a:rPr lang="zh-CN" altLang="en-US" sz="900" dirty="0"/>
              <a:t>”</a:t>
            </a:r>
          </a:p>
        </p:txBody>
      </p:sp>
      <p:pic>
        <p:nvPicPr>
          <p:cNvPr id="17" name="Picture 16" descr="Screenshot 2023-11-21 at 16.19.35"/>
          <p:cNvPicPr>
            <a:picLocks noChangeAspect="1"/>
          </p:cNvPicPr>
          <p:nvPr/>
        </p:nvPicPr>
        <p:blipFill>
          <a:blip r:embed="rId2"/>
          <a:stretch>
            <a:fillRect/>
          </a:stretch>
        </p:blipFill>
        <p:spPr>
          <a:xfrm>
            <a:off x="6576060" y="2538730"/>
            <a:ext cx="2058035" cy="463550"/>
          </a:xfrm>
          <a:prstGeom prst="rect">
            <a:avLst/>
          </a:prstGeom>
        </p:spPr>
      </p:pic>
      <p:pic>
        <p:nvPicPr>
          <p:cNvPr id="19" name="Picture 18" descr="Screenshot 2023-11-21 at 16.22.45"/>
          <p:cNvPicPr>
            <a:picLocks noChangeAspect="1"/>
          </p:cNvPicPr>
          <p:nvPr/>
        </p:nvPicPr>
        <p:blipFill>
          <a:blip r:embed="rId3"/>
          <a:stretch>
            <a:fillRect/>
          </a:stretch>
        </p:blipFill>
        <p:spPr>
          <a:xfrm>
            <a:off x="4655820" y="2541270"/>
            <a:ext cx="1843405" cy="461010"/>
          </a:xfrm>
          <a:prstGeom prst="rect">
            <a:avLst/>
          </a:prstGeom>
        </p:spPr>
      </p:pic>
      <p:sp>
        <p:nvSpPr>
          <p:cNvPr id="20" name="Text Box 19"/>
          <p:cNvSpPr txBox="1"/>
          <p:nvPr/>
        </p:nvSpPr>
        <p:spPr>
          <a:xfrm>
            <a:off x="4622165" y="3077845"/>
            <a:ext cx="1877060" cy="368300"/>
          </a:xfrm>
          <a:prstGeom prst="rect">
            <a:avLst/>
          </a:prstGeom>
          <a:noFill/>
        </p:spPr>
        <p:txBody>
          <a:bodyPr wrap="square" rtlCol="0">
            <a:spAutoFit/>
          </a:bodyPr>
          <a:lstStyle/>
          <a:p>
            <a:r>
              <a:rPr lang="en-US" sz="900" b="1" dirty="0">
                <a:solidFill>
                  <a:srgbClr val="0070C0"/>
                </a:solidFill>
              </a:rPr>
              <a:t>PepsiCo: announced impairment loss for Trademarks</a:t>
            </a:r>
          </a:p>
        </p:txBody>
      </p:sp>
      <p:sp>
        <p:nvSpPr>
          <p:cNvPr id="21" name="Text Box 20"/>
          <p:cNvSpPr txBox="1"/>
          <p:nvPr/>
        </p:nvSpPr>
        <p:spPr>
          <a:xfrm>
            <a:off x="6539230" y="3077845"/>
            <a:ext cx="1877060" cy="784830"/>
          </a:xfrm>
          <a:prstGeom prst="rect">
            <a:avLst/>
          </a:prstGeom>
          <a:noFill/>
        </p:spPr>
        <p:txBody>
          <a:bodyPr wrap="square" rtlCol="0">
            <a:spAutoFit/>
          </a:bodyPr>
          <a:lstStyle/>
          <a:p>
            <a:r>
              <a:rPr lang="en-US" sz="900" b="1" dirty="0">
                <a:solidFill>
                  <a:srgbClr val="C00000"/>
                </a:solidFill>
              </a:rPr>
              <a:t>Coca-Cola: no impairments</a:t>
            </a:r>
          </a:p>
          <a:p>
            <a:r>
              <a:rPr lang="zh-CN" altLang="en-US" sz="900" b="1" dirty="0">
                <a:solidFill>
                  <a:srgbClr val="C00000"/>
                </a:solidFill>
              </a:rPr>
              <a:t>“</a:t>
            </a:r>
            <a:r>
              <a:rPr lang="en-US" altLang="zh-CN" sz="900" b="1" dirty="0">
                <a:solidFill>
                  <a:srgbClr val="C00000"/>
                </a:solidFill>
              </a:rPr>
              <a:t>although we do not anticipate that...will have a material impact on our results of operations...could increase risk of...</a:t>
            </a:r>
            <a:r>
              <a:rPr lang="zh-CN" altLang="en-US" sz="900" b="1" dirty="0">
                <a:solidFill>
                  <a:srgbClr val="C00000"/>
                </a:solidFill>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0A07B609-D966-E683-374E-8D9DB0CD6BD0}"/>
              </a:ext>
            </a:extLst>
          </p:cNvPr>
          <p:cNvSpPr>
            <a:spLocks noGrp="1"/>
          </p:cNvSpPr>
          <p:nvPr>
            <p:ph type="title"/>
          </p:nvPr>
        </p:nvSpPr>
        <p:spPr/>
        <p:txBody>
          <a:bodyPr anchor="t"/>
          <a:lstStyle/>
          <a:p>
            <a:r>
              <a:rPr lang="de-DE" dirty="0"/>
              <a:t>Outline</a:t>
            </a:r>
          </a:p>
        </p:txBody>
      </p:sp>
      <p:sp>
        <p:nvSpPr>
          <p:cNvPr id="6" name="Textplatzhalter 5">
            <a:extLst>
              <a:ext uri="{FF2B5EF4-FFF2-40B4-BE49-F238E27FC236}">
                <a16:creationId xmlns:a16="http://schemas.microsoft.com/office/drawing/2014/main" id="{7B869304-1F66-83E8-517F-B69D6522A4FD}"/>
              </a:ext>
            </a:extLst>
          </p:cNvPr>
          <p:cNvSpPr>
            <a:spLocks noGrp="1"/>
          </p:cNvSpPr>
          <p:nvPr>
            <p:ph type="body" sz="half" idx="14"/>
          </p:nvPr>
        </p:nvSpPr>
        <p:spPr/>
        <p:txBody>
          <a:bodyPr/>
          <a:lstStyle/>
          <a:p>
            <a:r>
              <a:rPr lang="de-DE" dirty="0"/>
              <a:t>Outline</a:t>
            </a:r>
          </a:p>
        </p:txBody>
      </p:sp>
      <p:sp>
        <p:nvSpPr>
          <p:cNvPr id="3" name="Foliennummernplatzhalter 2">
            <a:extLst>
              <a:ext uri="{FF2B5EF4-FFF2-40B4-BE49-F238E27FC236}">
                <a16:creationId xmlns:a16="http://schemas.microsoft.com/office/drawing/2014/main" id="{1EA12C25-ACB9-B7D3-1678-1D3D7E577269}"/>
              </a:ext>
            </a:extLst>
          </p:cNvPr>
          <p:cNvSpPr>
            <a:spLocks noGrp="1"/>
          </p:cNvSpPr>
          <p:nvPr>
            <p:ph type="sldNum" sz="quarter" idx="4"/>
          </p:nvPr>
        </p:nvSpPr>
        <p:spPr/>
        <p:txBody>
          <a:bodyPr/>
          <a:lstStyle/>
          <a:p>
            <a:fld id="{365118A3-1793-2149-900A-53CEDCCBA901}" type="slidenum">
              <a:rPr lang="en-GB" smtClean="0"/>
              <a:pPr/>
              <a:t>2</a:t>
            </a:fld>
            <a:endParaRPr lang="en-GB" dirty="0"/>
          </a:p>
        </p:txBody>
      </p:sp>
      <p:grpSp>
        <p:nvGrpSpPr>
          <p:cNvPr id="28" name="Gruppieren 27">
            <a:extLst>
              <a:ext uri="{FF2B5EF4-FFF2-40B4-BE49-F238E27FC236}">
                <a16:creationId xmlns:a16="http://schemas.microsoft.com/office/drawing/2014/main" id="{FC9656D1-A2D8-FE08-32D0-2AB6D783A9B3}"/>
              </a:ext>
            </a:extLst>
          </p:cNvPr>
          <p:cNvGrpSpPr/>
          <p:nvPr/>
        </p:nvGrpSpPr>
        <p:grpSpPr>
          <a:xfrm>
            <a:off x="385577" y="1970327"/>
            <a:ext cx="5146543" cy="427243"/>
            <a:chOff x="385577" y="1819894"/>
            <a:chExt cx="5146543" cy="427243"/>
          </a:xfrm>
        </p:grpSpPr>
        <p:sp>
          <p:nvSpPr>
            <p:cNvPr id="7" name="Textplatzhalter 4">
              <a:extLst>
                <a:ext uri="{FF2B5EF4-FFF2-40B4-BE49-F238E27FC236}">
                  <a16:creationId xmlns:a16="http://schemas.microsoft.com/office/drawing/2014/main" id="{7C152881-7C83-6386-D6A1-8E1751353D25}"/>
                </a:ext>
              </a:extLst>
            </p:cNvPr>
            <p:cNvSpPr txBox="1">
              <a:spLocks/>
            </p:cNvSpPr>
            <p:nvPr/>
          </p:nvSpPr>
          <p:spPr>
            <a:xfrm>
              <a:off x="385577" y="1819894"/>
              <a:ext cx="3921749" cy="427243"/>
            </a:xfrm>
            <a:prstGeom prst="rect">
              <a:avLst/>
            </a:prstGeom>
          </p:spPr>
          <p:txBody>
            <a:bodyPr vert="horz" lIns="91440" tIns="45720" rIns="91440" bIns="45720" rtlCol="0" anchor="ctr">
              <a:noAutofit/>
            </a:bodyPr>
            <a:lstStyle>
              <a:lvl1pPr marL="0" indent="0" algn="l" defTabSz="685800" rtl="0" eaLnBrk="1" latinLnBrk="0" hangingPunct="1">
                <a:lnSpc>
                  <a:spcPts val="1350"/>
                </a:lnSpc>
                <a:spcBef>
                  <a:spcPts val="750"/>
                </a:spcBef>
                <a:buFont typeface="Arial" panose="020B0604020202020204" pitchFamily="34" charset="0"/>
                <a:buNone/>
                <a:defRPr sz="1050" kern="1200">
                  <a:solidFill>
                    <a:schemeClr val="tx1"/>
                  </a:solidFill>
                  <a:latin typeface="+mj-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r>
                <a:rPr lang="en-US" sz="1800" b="1" dirty="0"/>
                <a:t>Case Study: Coca-Cola vs. PepsiCo Business Model</a:t>
              </a:r>
              <a:endParaRPr lang="de-DE" sz="1400" b="1" dirty="0"/>
            </a:p>
          </p:txBody>
        </p:sp>
        <p:sp>
          <p:nvSpPr>
            <p:cNvPr id="10" name="Rechteck 9">
              <a:extLst>
                <a:ext uri="{FF2B5EF4-FFF2-40B4-BE49-F238E27FC236}">
                  <a16:creationId xmlns:a16="http://schemas.microsoft.com/office/drawing/2014/main" id="{973A088E-68E1-1B80-D2F6-79812FB78E99}"/>
                </a:ext>
              </a:extLst>
            </p:cNvPr>
            <p:cNvSpPr/>
            <p:nvPr/>
          </p:nvSpPr>
          <p:spPr>
            <a:xfrm>
              <a:off x="4678680" y="1819894"/>
              <a:ext cx="853440" cy="42724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r>
                <a:rPr lang="de-DE" sz="3600" dirty="0">
                  <a:latin typeface="+mj-lt"/>
                </a:rPr>
                <a:t>02</a:t>
              </a:r>
            </a:p>
          </p:txBody>
        </p:sp>
      </p:grpSp>
      <p:grpSp>
        <p:nvGrpSpPr>
          <p:cNvPr id="29" name="Gruppieren 28">
            <a:extLst>
              <a:ext uri="{FF2B5EF4-FFF2-40B4-BE49-F238E27FC236}">
                <a16:creationId xmlns:a16="http://schemas.microsoft.com/office/drawing/2014/main" id="{6AC93A7C-6947-77B8-5177-556DCA14053F}"/>
              </a:ext>
            </a:extLst>
          </p:cNvPr>
          <p:cNvGrpSpPr/>
          <p:nvPr/>
        </p:nvGrpSpPr>
        <p:grpSpPr>
          <a:xfrm>
            <a:off x="385577" y="2586518"/>
            <a:ext cx="5146543" cy="427243"/>
            <a:chOff x="385577" y="2485348"/>
            <a:chExt cx="5146543" cy="427243"/>
          </a:xfrm>
        </p:grpSpPr>
        <p:sp>
          <p:nvSpPr>
            <p:cNvPr id="11" name="Textplatzhalter 4">
              <a:extLst>
                <a:ext uri="{FF2B5EF4-FFF2-40B4-BE49-F238E27FC236}">
                  <a16:creationId xmlns:a16="http://schemas.microsoft.com/office/drawing/2014/main" id="{B06C23D5-7DD0-74BC-8328-00120D5434E0}"/>
                </a:ext>
              </a:extLst>
            </p:cNvPr>
            <p:cNvSpPr txBox="1">
              <a:spLocks/>
            </p:cNvSpPr>
            <p:nvPr/>
          </p:nvSpPr>
          <p:spPr>
            <a:xfrm>
              <a:off x="385577" y="2485348"/>
              <a:ext cx="3921749" cy="427243"/>
            </a:xfrm>
            <a:prstGeom prst="rect">
              <a:avLst/>
            </a:prstGeom>
          </p:spPr>
          <p:txBody>
            <a:bodyPr vert="horz" lIns="91440" tIns="45720" rIns="91440" bIns="45720" rtlCol="0" anchor="ctr">
              <a:noAutofit/>
            </a:bodyPr>
            <a:lstStyle>
              <a:lvl1pPr marL="0" indent="0" algn="l" defTabSz="685800" rtl="0" eaLnBrk="1" latinLnBrk="0" hangingPunct="1">
                <a:lnSpc>
                  <a:spcPts val="1350"/>
                </a:lnSpc>
                <a:spcBef>
                  <a:spcPts val="750"/>
                </a:spcBef>
                <a:buFont typeface="Arial" panose="020B0604020202020204" pitchFamily="34" charset="0"/>
                <a:buNone/>
                <a:defRPr sz="1050" kern="1200">
                  <a:solidFill>
                    <a:schemeClr val="tx1"/>
                  </a:solidFill>
                  <a:latin typeface="+mj-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r>
                <a:rPr lang="en-US" sz="1800" b="1" dirty="0"/>
                <a:t>Data Pipeline Overview &amp; Implementation</a:t>
              </a:r>
            </a:p>
          </p:txBody>
        </p:sp>
        <p:sp>
          <p:nvSpPr>
            <p:cNvPr id="12" name="Rechteck 11">
              <a:extLst>
                <a:ext uri="{FF2B5EF4-FFF2-40B4-BE49-F238E27FC236}">
                  <a16:creationId xmlns:a16="http://schemas.microsoft.com/office/drawing/2014/main" id="{043219E5-9F1B-C448-A360-048627016F82}"/>
                </a:ext>
              </a:extLst>
            </p:cNvPr>
            <p:cNvSpPr/>
            <p:nvPr/>
          </p:nvSpPr>
          <p:spPr>
            <a:xfrm>
              <a:off x="4678680" y="2485348"/>
              <a:ext cx="853440" cy="42724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r>
                <a:rPr lang="de-DE" sz="3600" dirty="0">
                  <a:latin typeface="+mj-lt"/>
                </a:rPr>
                <a:t>03</a:t>
              </a:r>
            </a:p>
          </p:txBody>
        </p:sp>
      </p:grpSp>
      <p:grpSp>
        <p:nvGrpSpPr>
          <p:cNvPr id="30" name="Gruppieren 29">
            <a:extLst>
              <a:ext uri="{FF2B5EF4-FFF2-40B4-BE49-F238E27FC236}">
                <a16:creationId xmlns:a16="http://schemas.microsoft.com/office/drawing/2014/main" id="{DF0607E2-C104-53DA-1B98-54F7C92CF0AF}"/>
              </a:ext>
            </a:extLst>
          </p:cNvPr>
          <p:cNvGrpSpPr/>
          <p:nvPr/>
        </p:nvGrpSpPr>
        <p:grpSpPr>
          <a:xfrm>
            <a:off x="385577" y="3202709"/>
            <a:ext cx="5146543" cy="427243"/>
            <a:chOff x="385577" y="3150802"/>
            <a:chExt cx="5146543" cy="427243"/>
          </a:xfrm>
        </p:grpSpPr>
        <p:sp>
          <p:nvSpPr>
            <p:cNvPr id="13" name="Textplatzhalter 4">
              <a:extLst>
                <a:ext uri="{FF2B5EF4-FFF2-40B4-BE49-F238E27FC236}">
                  <a16:creationId xmlns:a16="http://schemas.microsoft.com/office/drawing/2014/main" id="{042EBFA5-C5AF-6AF5-03F7-FFC86221C3F4}"/>
                </a:ext>
              </a:extLst>
            </p:cNvPr>
            <p:cNvSpPr txBox="1">
              <a:spLocks/>
            </p:cNvSpPr>
            <p:nvPr/>
          </p:nvSpPr>
          <p:spPr>
            <a:xfrm>
              <a:off x="385577" y="3150802"/>
              <a:ext cx="3921749" cy="427243"/>
            </a:xfrm>
            <a:prstGeom prst="rect">
              <a:avLst/>
            </a:prstGeom>
          </p:spPr>
          <p:txBody>
            <a:bodyPr vert="horz" lIns="91440" tIns="45720" rIns="91440" bIns="45720" rtlCol="0" anchor="ctr">
              <a:noAutofit/>
            </a:bodyPr>
            <a:lstStyle>
              <a:lvl1pPr marL="0" indent="0" algn="l" defTabSz="685800" rtl="0" eaLnBrk="1" latinLnBrk="0" hangingPunct="1">
                <a:lnSpc>
                  <a:spcPts val="1350"/>
                </a:lnSpc>
                <a:spcBef>
                  <a:spcPts val="750"/>
                </a:spcBef>
                <a:buFont typeface="Arial" panose="020B0604020202020204" pitchFamily="34" charset="0"/>
                <a:buNone/>
                <a:defRPr sz="1050" kern="1200">
                  <a:solidFill>
                    <a:schemeClr val="tx1"/>
                  </a:solidFill>
                  <a:latin typeface="+mj-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r>
                <a:rPr lang="en-US" sz="1800" b="1" dirty="0"/>
                <a:t>Code and Dashboard Demonstration</a:t>
              </a:r>
              <a:endParaRPr lang="de-DE" sz="1400" b="1" dirty="0"/>
            </a:p>
          </p:txBody>
        </p:sp>
        <p:sp>
          <p:nvSpPr>
            <p:cNvPr id="14" name="Rechteck 13">
              <a:extLst>
                <a:ext uri="{FF2B5EF4-FFF2-40B4-BE49-F238E27FC236}">
                  <a16:creationId xmlns:a16="http://schemas.microsoft.com/office/drawing/2014/main" id="{7BFC2CC5-2153-8465-D458-B34A6391BBB1}"/>
                </a:ext>
              </a:extLst>
            </p:cNvPr>
            <p:cNvSpPr/>
            <p:nvPr/>
          </p:nvSpPr>
          <p:spPr>
            <a:xfrm>
              <a:off x="4678680" y="3150802"/>
              <a:ext cx="853440" cy="42724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r>
                <a:rPr lang="de-DE" sz="3600" dirty="0">
                  <a:latin typeface="+mj-lt"/>
                </a:rPr>
                <a:t>04</a:t>
              </a:r>
            </a:p>
          </p:txBody>
        </p:sp>
      </p:grpSp>
      <p:grpSp>
        <p:nvGrpSpPr>
          <p:cNvPr id="32" name="Gruppieren 31">
            <a:extLst>
              <a:ext uri="{FF2B5EF4-FFF2-40B4-BE49-F238E27FC236}">
                <a16:creationId xmlns:a16="http://schemas.microsoft.com/office/drawing/2014/main" id="{F400803D-B843-B77B-2B38-FFC683A7972B}"/>
              </a:ext>
            </a:extLst>
          </p:cNvPr>
          <p:cNvGrpSpPr/>
          <p:nvPr/>
        </p:nvGrpSpPr>
        <p:grpSpPr>
          <a:xfrm>
            <a:off x="385577" y="3818900"/>
            <a:ext cx="5146543" cy="427243"/>
            <a:chOff x="385577" y="3826725"/>
            <a:chExt cx="5146543" cy="427243"/>
          </a:xfrm>
        </p:grpSpPr>
        <p:sp>
          <p:nvSpPr>
            <p:cNvPr id="15" name="Textplatzhalter 4">
              <a:extLst>
                <a:ext uri="{FF2B5EF4-FFF2-40B4-BE49-F238E27FC236}">
                  <a16:creationId xmlns:a16="http://schemas.microsoft.com/office/drawing/2014/main" id="{15077A09-DFDE-83A3-0138-000E58C31F09}"/>
                </a:ext>
              </a:extLst>
            </p:cNvPr>
            <p:cNvSpPr txBox="1">
              <a:spLocks/>
            </p:cNvSpPr>
            <p:nvPr/>
          </p:nvSpPr>
          <p:spPr>
            <a:xfrm>
              <a:off x="385577" y="3826725"/>
              <a:ext cx="3921749" cy="427243"/>
            </a:xfrm>
            <a:prstGeom prst="rect">
              <a:avLst/>
            </a:prstGeom>
          </p:spPr>
          <p:txBody>
            <a:bodyPr vert="horz" lIns="91440" tIns="45720" rIns="91440" bIns="45720" rtlCol="0" anchor="ctr">
              <a:noAutofit/>
            </a:bodyPr>
            <a:lstStyle>
              <a:lvl1pPr marL="0" indent="0" algn="l" defTabSz="685800" rtl="0" eaLnBrk="1" latinLnBrk="0" hangingPunct="1">
                <a:lnSpc>
                  <a:spcPts val="1350"/>
                </a:lnSpc>
                <a:spcBef>
                  <a:spcPts val="750"/>
                </a:spcBef>
                <a:buFont typeface="Arial" panose="020B0604020202020204" pitchFamily="34" charset="0"/>
                <a:buNone/>
                <a:defRPr sz="1050" kern="1200">
                  <a:solidFill>
                    <a:schemeClr val="tx1"/>
                  </a:solidFill>
                  <a:latin typeface="+mj-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r>
                <a:rPr lang="en-US" sz="1800" b="1" dirty="0"/>
                <a:t>Comparative Financial &amp; Accounting In-Depth Analysis</a:t>
              </a:r>
              <a:endParaRPr lang="de-DE" sz="1400" b="1" dirty="0"/>
            </a:p>
          </p:txBody>
        </p:sp>
        <p:sp>
          <p:nvSpPr>
            <p:cNvPr id="17" name="Rechteck 16">
              <a:extLst>
                <a:ext uri="{FF2B5EF4-FFF2-40B4-BE49-F238E27FC236}">
                  <a16:creationId xmlns:a16="http://schemas.microsoft.com/office/drawing/2014/main" id="{87E217E2-4284-AC87-772A-6381E5E54767}"/>
                </a:ext>
              </a:extLst>
            </p:cNvPr>
            <p:cNvSpPr/>
            <p:nvPr/>
          </p:nvSpPr>
          <p:spPr>
            <a:xfrm>
              <a:off x="4678680" y="3826725"/>
              <a:ext cx="853440" cy="42724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r>
                <a:rPr lang="de-DE" sz="3600" dirty="0">
                  <a:latin typeface="+mj-lt"/>
                </a:rPr>
                <a:t>05</a:t>
              </a:r>
            </a:p>
          </p:txBody>
        </p:sp>
      </p:grpSp>
      <p:grpSp>
        <p:nvGrpSpPr>
          <p:cNvPr id="27" name="Gruppieren 26">
            <a:extLst>
              <a:ext uri="{FF2B5EF4-FFF2-40B4-BE49-F238E27FC236}">
                <a16:creationId xmlns:a16="http://schemas.microsoft.com/office/drawing/2014/main" id="{E847D306-31FB-4999-3A52-3C3076B00311}"/>
              </a:ext>
            </a:extLst>
          </p:cNvPr>
          <p:cNvGrpSpPr/>
          <p:nvPr/>
        </p:nvGrpSpPr>
        <p:grpSpPr>
          <a:xfrm>
            <a:off x="385577" y="1354136"/>
            <a:ext cx="5146543" cy="427243"/>
            <a:chOff x="385577" y="1217092"/>
            <a:chExt cx="5146543" cy="427243"/>
          </a:xfrm>
        </p:grpSpPr>
        <p:sp>
          <p:nvSpPr>
            <p:cNvPr id="2" name="Rechteck 1">
              <a:extLst>
                <a:ext uri="{FF2B5EF4-FFF2-40B4-BE49-F238E27FC236}">
                  <a16:creationId xmlns:a16="http://schemas.microsoft.com/office/drawing/2014/main" id="{F9C469E0-27CA-6119-2619-3EDE43B63FC0}"/>
                </a:ext>
              </a:extLst>
            </p:cNvPr>
            <p:cNvSpPr/>
            <p:nvPr/>
          </p:nvSpPr>
          <p:spPr>
            <a:xfrm>
              <a:off x="4678680" y="1217092"/>
              <a:ext cx="853440" cy="42724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r>
                <a:rPr lang="de-DE" sz="3600" dirty="0">
                  <a:latin typeface="+mj-lt"/>
                </a:rPr>
                <a:t>01</a:t>
              </a:r>
            </a:p>
          </p:txBody>
        </p:sp>
        <p:sp>
          <p:nvSpPr>
            <p:cNvPr id="25" name="Textplatzhalter 4">
              <a:extLst>
                <a:ext uri="{FF2B5EF4-FFF2-40B4-BE49-F238E27FC236}">
                  <a16:creationId xmlns:a16="http://schemas.microsoft.com/office/drawing/2014/main" id="{4102831E-6CA6-5CD5-55A1-6EF9FCE0D362}"/>
                </a:ext>
              </a:extLst>
            </p:cNvPr>
            <p:cNvSpPr txBox="1">
              <a:spLocks/>
            </p:cNvSpPr>
            <p:nvPr/>
          </p:nvSpPr>
          <p:spPr>
            <a:xfrm>
              <a:off x="385577" y="1217092"/>
              <a:ext cx="3921749" cy="427243"/>
            </a:xfrm>
            <a:prstGeom prst="rect">
              <a:avLst/>
            </a:prstGeom>
          </p:spPr>
          <p:txBody>
            <a:bodyPr vert="horz" lIns="91440" tIns="45720" rIns="91440" bIns="45720" rtlCol="0" anchor="ctr">
              <a:noAutofit/>
            </a:bodyPr>
            <a:lstStyle>
              <a:lvl1pPr marL="0" indent="0" algn="l" defTabSz="685800" rtl="0" eaLnBrk="1" latinLnBrk="0" hangingPunct="1">
                <a:lnSpc>
                  <a:spcPts val="1350"/>
                </a:lnSpc>
                <a:spcBef>
                  <a:spcPts val="750"/>
                </a:spcBef>
                <a:buFont typeface="Arial" panose="020B0604020202020204" pitchFamily="34" charset="0"/>
                <a:buNone/>
                <a:defRPr sz="1050" kern="1200">
                  <a:solidFill>
                    <a:schemeClr val="tx1"/>
                  </a:solidFill>
                  <a:latin typeface="+mj-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r>
                <a:rPr lang="en-US" sz="1800" b="1" dirty="0"/>
                <a:t>Project Overview</a:t>
              </a:r>
              <a:endParaRPr lang="de-DE" sz="1400" b="1" dirty="0"/>
            </a:p>
          </p:txBody>
        </p:sp>
      </p:grpSp>
      <p:grpSp>
        <p:nvGrpSpPr>
          <p:cNvPr id="31" name="Gruppieren 30">
            <a:extLst>
              <a:ext uri="{FF2B5EF4-FFF2-40B4-BE49-F238E27FC236}">
                <a16:creationId xmlns:a16="http://schemas.microsoft.com/office/drawing/2014/main" id="{06D202C9-DC9C-C69F-88BD-949D4B142A02}"/>
              </a:ext>
            </a:extLst>
          </p:cNvPr>
          <p:cNvGrpSpPr/>
          <p:nvPr/>
        </p:nvGrpSpPr>
        <p:grpSpPr>
          <a:xfrm>
            <a:off x="385577" y="4435092"/>
            <a:ext cx="5146543" cy="427243"/>
            <a:chOff x="385577" y="4435092"/>
            <a:chExt cx="5146543" cy="427243"/>
          </a:xfrm>
        </p:grpSpPr>
        <p:sp>
          <p:nvSpPr>
            <p:cNvPr id="16" name="Textplatzhalter 4">
              <a:extLst>
                <a:ext uri="{FF2B5EF4-FFF2-40B4-BE49-F238E27FC236}">
                  <a16:creationId xmlns:a16="http://schemas.microsoft.com/office/drawing/2014/main" id="{8128D83C-49A9-21F3-B4E4-C18BEB7A3B81}"/>
                </a:ext>
              </a:extLst>
            </p:cNvPr>
            <p:cNvSpPr txBox="1">
              <a:spLocks/>
            </p:cNvSpPr>
            <p:nvPr/>
          </p:nvSpPr>
          <p:spPr>
            <a:xfrm>
              <a:off x="385577" y="4435092"/>
              <a:ext cx="3921749" cy="427243"/>
            </a:xfrm>
            <a:prstGeom prst="rect">
              <a:avLst/>
            </a:prstGeom>
          </p:spPr>
          <p:txBody>
            <a:bodyPr vert="horz" lIns="91440" tIns="45720" rIns="91440" bIns="45720" rtlCol="0" anchor="ctr">
              <a:noAutofit/>
            </a:bodyPr>
            <a:lstStyle>
              <a:lvl1pPr marL="0" indent="0" algn="l" defTabSz="685800" rtl="0" eaLnBrk="1" latinLnBrk="0" hangingPunct="1">
                <a:lnSpc>
                  <a:spcPts val="1350"/>
                </a:lnSpc>
                <a:spcBef>
                  <a:spcPts val="750"/>
                </a:spcBef>
                <a:buFont typeface="Arial" panose="020B0604020202020204" pitchFamily="34" charset="0"/>
                <a:buNone/>
                <a:defRPr sz="1050" kern="1200">
                  <a:solidFill>
                    <a:schemeClr val="tx1"/>
                  </a:solidFill>
                  <a:latin typeface="+mj-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r>
                <a:rPr lang="de-DE" sz="1800" b="1" dirty="0" err="1"/>
                <a:t>Conclusion</a:t>
              </a:r>
              <a:endParaRPr lang="de-DE" sz="1400" b="1" dirty="0"/>
            </a:p>
          </p:txBody>
        </p:sp>
        <p:sp>
          <p:nvSpPr>
            <p:cNvPr id="26" name="Rechteck 25">
              <a:extLst>
                <a:ext uri="{FF2B5EF4-FFF2-40B4-BE49-F238E27FC236}">
                  <a16:creationId xmlns:a16="http://schemas.microsoft.com/office/drawing/2014/main" id="{A7D62FDB-0500-9EA7-BDBE-0170424783E3}"/>
                </a:ext>
              </a:extLst>
            </p:cNvPr>
            <p:cNvSpPr/>
            <p:nvPr/>
          </p:nvSpPr>
          <p:spPr>
            <a:xfrm>
              <a:off x="4678680" y="4435092"/>
              <a:ext cx="853440" cy="42724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r>
                <a:rPr lang="de-DE" sz="3600" dirty="0">
                  <a:latin typeface="+mj-lt"/>
                </a:rPr>
                <a:t>06</a:t>
              </a:r>
            </a:p>
          </p:txBody>
        </p:sp>
      </p:grpSp>
    </p:spTree>
    <p:extLst>
      <p:ext uri="{BB962C8B-B14F-4D97-AF65-F5344CB8AC3E}">
        <p14:creationId xmlns:p14="http://schemas.microsoft.com/office/powerpoint/2010/main" val="2433774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half" idx="14"/>
          </p:nvPr>
        </p:nvSpPr>
        <p:spPr/>
        <p:txBody>
          <a:bodyPr/>
          <a:lstStyle/>
          <a:p>
            <a:r>
              <a:rPr lang="en-US" altLang="de-DE" dirty="0"/>
              <a:t>in-depth analysis</a:t>
            </a:r>
          </a:p>
        </p:txBody>
      </p:sp>
      <p:sp>
        <p:nvSpPr>
          <p:cNvPr id="152" name="Foliennummernplatzhalter 4"/>
          <p:cNvSpPr txBox="1"/>
          <p:nvPr/>
        </p:nvSpPr>
        <p:spPr>
          <a:xfrm>
            <a:off x="0" y="4840288"/>
            <a:ext cx="2057400" cy="274637"/>
          </a:xfrm>
          <a:prstGeom prst="rect">
            <a:avLst/>
          </a:prstGeom>
        </p:spPr>
        <p:txBody>
          <a:bodyPr vert="horz" lIns="91440" tIns="45720" rIns="91440" bIns="45720" rtlCol="0" anchor="ctr"/>
          <a:lstStyle>
            <a:defPPr>
              <a:defRPr lang="de-D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65118A3-1793-2149-900A-53CEDCCBA901}" type="slidenum">
              <a:rPr lang="en-GB" smtClean="0"/>
              <a:t>20</a:t>
            </a:fld>
            <a:endParaRPr lang="en-GB" dirty="0"/>
          </a:p>
        </p:txBody>
      </p:sp>
      <p:sp>
        <p:nvSpPr>
          <p:cNvPr id="3" name="Text Box 2"/>
          <p:cNvSpPr txBox="1"/>
          <p:nvPr/>
        </p:nvSpPr>
        <p:spPr>
          <a:xfrm>
            <a:off x="464185" y="523875"/>
            <a:ext cx="8422005" cy="798830"/>
          </a:xfrm>
          <a:prstGeom prst="rect">
            <a:avLst/>
          </a:prstGeom>
          <a:noFill/>
        </p:spPr>
        <p:txBody>
          <a:bodyPr wrap="square" rtlCol="0">
            <a:spAutoFit/>
          </a:bodyPr>
          <a:lstStyle/>
          <a:p>
            <a:r>
              <a:rPr lang="en-US" b="1" dirty="0"/>
              <a:t>Goodwill &amp; </a:t>
            </a:r>
            <a:r>
              <a:rPr lang="en-US" b="1" dirty="0">
                <a:solidFill>
                  <a:srgbClr val="C00000"/>
                </a:solidFill>
              </a:rPr>
              <a:t>Trademarks</a:t>
            </a:r>
            <a:r>
              <a:rPr lang="en-US" b="1" dirty="0"/>
              <a:t>/Patent/other Intangible assets with </a:t>
            </a:r>
            <a:r>
              <a:rPr lang="en-US" b="1" dirty="0">
                <a:solidFill>
                  <a:srgbClr val="C00000"/>
                </a:solidFill>
              </a:rPr>
              <a:t>indefinite lives</a:t>
            </a:r>
            <a:endParaRPr lang="en-US" b="1" dirty="0"/>
          </a:p>
          <a:p>
            <a:r>
              <a:rPr lang="en-US" altLang="zh-CN" sz="1400" b="1" i="1" dirty="0">
                <a:solidFill>
                  <a:schemeClr val="tx1"/>
                </a:solidFill>
              </a:rPr>
              <a:t>Limited transparency and financial reporting annotations hinder investors' comprehension of the multibillion-dollar value flows.</a:t>
            </a:r>
            <a:r>
              <a:rPr lang="zh-CN" altLang="en-US" sz="1400" b="1" i="1" dirty="0">
                <a:solidFill>
                  <a:schemeClr val="tx1"/>
                </a:solidFill>
              </a:rPr>
              <a:t>（</a:t>
            </a:r>
            <a:r>
              <a:rPr lang="en-US" altLang="zh-CN" sz="1400" b="1" i="1" dirty="0">
                <a:solidFill>
                  <a:schemeClr val="tx1"/>
                </a:solidFill>
              </a:rPr>
              <a:t>PepsiCo has better disclosure)</a:t>
            </a:r>
          </a:p>
        </p:txBody>
      </p:sp>
      <p:pic>
        <p:nvPicPr>
          <p:cNvPr id="8" name="Picture 7"/>
          <p:cNvPicPr>
            <a:picLocks noChangeAspect="1"/>
          </p:cNvPicPr>
          <p:nvPr/>
        </p:nvPicPr>
        <p:blipFill>
          <a:blip r:embed="rId2"/>
          <a:stretch>
            <a:fillRect/>
          </a:stretch>
        </p:blipFill>
        <p:spPr>
          <a:xfrm>
            <a:off x="2207260" y="1419860"/>
            <a:ext cx="4611370" cy="3541395"/>
          </a:xfrm>
          <a:prstGeom prst="rect">
            <a:avLst/>
          </a:prstGeom>
        </p:spPr>
      </p:pic>
      <p:sp>
        <p:nvSpPr>
          <p:cNvPr id="9" name="Text Box 8"/>
          <p:cNvSpPr txBox="1"/>
          <p:nvPr/>
        </p:nvSpPr>
        <p:spPr>
          <a:xfrm>
            <a:off x="208915" y="1322705"/>
            <a:ext cx="2049145" cy="3554819"/>
          </a:xfrm>
          <a:prstGeom prst="rect">
            <a:avLst/>
          </a:prstGeom>
          <a:noFill/>
        </p:spPr>
        <p:txBody>
          <a:bodyPr wrap="square" rtlCol="0">
            <a:spAutoFit/>
          </a:bodyPr>
          <a:lstStyle/>
          <a:p>
            <a:r>
              <a:rPr lang="en-US" sz="900" b="1" dirty="0">
                <a:solidFill>
                  <a:srgbClr val="1B4E9C"/>
                </a:solidFill>
              </a:rPr>
              <a:t>PepsiCo: (1) (2)</a:t>
            </a:r>
          </a:p>
          <a:p>
            <a:r>
              <a:rPr lang="en-US" sz="800" dirty="0"/>
              <a:t>better documented measurement of </a:t>
            </a:r>
          </a:p>
          <a:p>
            <a:r>
              <a:rPr lang="en-US" sz="800" dirty="0"/>
              <a:t>Trademarks (10-K 503p in total)</a:t>
            </a:r>
          </a:p>
          <a:p>
            <a:endParaRPr lang="en-US" sz="800" dirty="0"/>
          </a:p>
          <a:p>
            <a:endParaRPr lang="en-US" sz="800" dirty="0"/>
          </a:p>
          <a:p>
            <a:endParaRPr lang="en-US" sz="800" dirty="0"/>
          </a:p>
          <a:p>
            <a:endParaRPr lang="en-US" sz="800" dirty="0"/>
          </a:p>
          <a:p>
            <a:endParaRPr lang="en-US" sz="800" dirty="0"/>
          </a:p>
          <a:p>
            <a:endParaRPr lang="en-US" sz="800" dirty="0"/>
          </a:p>
          <a:p>
            <a:endParaRPr lang="en-US" sz="800" dirty="0"/>
          </a:p>
          <a:p>
            <a:endParaRPr lang="en-US" sz="800" dirty="0"/>
          </a:p>
          <a:p>
            <a:endParaRPr lang="en-US" sz="800" dirty="0"/>
          </a:p>
          <a:p>
            <a:r>
              <a:rPr lang="en-US" sz="800" dirty="0"/>
              <a:t>in 2020</a:t>
            </a:r>
            <a:r>
              <a:rPr lang="en-US" sz="800" b="1" dirty="0"/>
              <a:t> $3B</a:t>
            </a:r>
            <a:r>
              <a:rPr lang="en-US" sz="800" dirty="0"/>
              <a:t> was added to Trademarks</a:t>
            </a:r>
          </a:p>
          <a:p>
            <a:r>
              <a:rPr lang="en-US" sz="800" dirty="0"/>
              <a:t>due to M&amp;A events of the following:</a:t>
            </a:r>
          </a:p>
          <a:p>
            <a:pPr marL="228600" indent="-228600">
              <a:buFont typeface="+mj-lt"/>
              <a:buAutoNum type="alphaLcParenR"/>
            </a:pPr>
            <a:r>
              <a:rPr lang="en-US" sz="800" dirty="0"/>
              <a:t>4.7b purchase of </a:t>
            </a:r>
            <a:r>
              <a:rPr lang="en-US" sz="800" b="1" dirty="0"/>
              <a:t>Rockstar of which 2.4b is paid for Trademarks and 2.3b goes to Goodwill;</a:t>
            </a:r>
          </a:p>
          <a:p>
            <a:pPr marL="228600" indent="-228600">
              <a:buFont typeface="+mj-lt"/>
              <a:buAutoNum type="alphaLcParenR"/>
            </a:pPr>
            <a:r>
              <a:rPr lang="en-US" sz="800" dirty="0"/>
              <a:t>1.2b purchase of </a:t>
            </a:r>
            <a:r>
              <a:rPr lang="en-US" sz="800" b="1" dirty="0"/>
              <a:t>Pioneer Foods of which 0.2b is paid for Trademarks </a:t>
            </a:r>
            <a:r>
              <a:rPr lang="en-US" sz="800" dirty="0"/>
              <a:t>and 0.6b goes to Goodwill; </a:t>
            </a:r>
            <a:r>
              <a:rPr lang="en-US" sz="800" b="1" dirty="0"/>
              <a:t>and 0.3b is paid for the Trademarks of </a:t>
            </a:r>
            <a:r>
              <a:rPr lang="en-US" sz="800" b="1" dirty="0" err="1"/>
              <a:t>Be&amp;Cherry</a:t>
            </a:r>
            <a:r>
              <a:rPr lang="en-US" sz="800" b="1" dirty="0"/>
              <a:t> in another 0.7b </a:t>
            </a:r>
            <a:r>
              <a:rPr lang="en-US" sz="800" b="1" dirty="0" err="1"/>
              <a:t>aquisition</a:t>
            </a:r>
            <a:endParaRPr lang="en-US" sz="800" b="1" dirty="0"/>
          </a:p>
          <a:p>
            <a:pPr indent="0">
              <a:buFont typeface="+mj-lt"/>
              <a:buNone/>
            </a:pPr>
            <a:endParaRPr lang="en-US" sz="800" dirty="0"/>
          </a:p>
          <a:p>
            <a:pPr indent="0">
              <a:buFont typeface="+mj-lt"/>
              <a:buNone/>
            </a:pPr>
            <a:r>
              <a:rPr lang="en-US" sz="800" dirty="0"/>
              <a:t>in 2022 $3B was taken away from Trademarks due to the business restructuring by devesting Tropicana. And the influence was also well documented.</a:t>
            </a:r>
          </a:p>
          <a:p>
            <a:endParaRPr lang="en-US" sz="800" dirty="0"/>
          </a:p>
        </p:txBody>
      </p:sp>
      <p:sp>
        <p:nvSpPr>
          <p:cNvPr id="10" name="Text Box 9"/>
          <p:cNvSpPr txBox="1"/>
          <p:nvPr/>
        </p:nvSpPr>
        <p:spPr>
          <a:xfrm>
            <a:off x="6917690" y="1322705"/>
            <a:ext cx="2139315" cy="2939266"/>
          </a:xfrm>
          <a:prstGeom prst="rect">
            <a:avLst/>
          </a:prstGeom>
          <a:noFill/>
        </p:spPr>
        <p:txBody>
          <a:bodyPr wrap="square" rtlCol="0">
            <a:spAutoFit/>
          </a:bodyPr>
          <a:lstStyle/>
          <a:p>
            <a:r>
              <a:rPr lang="en-US" sz="900" b="1" dirty="0">
                <a:solidFill>
                  <a:srgbClr val="C00000"/>
                </a:solidFill>
              </a:rPr>
              <a:t>Coca-Cola: (3)</a:t>
            </a:r>
          </a:p>
          <a:p>
            <a:r>
              <a:rPr lang="en-US" sz="800" dirty="0"/>
              <a:t>lack of explanation in the 183 pages 10-K; </a:t>
            </a:r>
          </a:p>
          <a:p>
            <a:r>
              <a:rPr lang="en-US" sz="800" dirty="0"/>
              <a:t>numbers missing or hardly adding up</a:t>
            </a:r>
          </a:p>
          <a:p>
            <a:endParaRPr lang="en-US" sz="800" dirty="0"/>
          </a:p>
          <a:p>
            <a:r>
              <a:rPr lang="en-US" sz="800" dirty="0"/>
              <a:t>in 2021 </a:t>
            </a:r>
            <a:r>
              <a:rPr lang="en-US" sz="800" dirty="0" err="1"/>
              <a:t>BodyArmor</a:t>
            </a:r>
            <a:r>
              <a:rPr lang="en-US" sz="800" dirty="0"/>
              <a:t>:</a:t>
            </a:r>
          </a:p>
          <a:p>
            <a:pPr indent="0">
              <a:buFont typeface="+mj-lt"/>
              <a:buNone/>
            </a:pPr>
            <a:r>
              <a:rPr lang="en-US" sz="800" dirty="0"/>
              <a:t>85% of </a:t>
            </a:r>
            <a:r>
              <a:rPr lang="en-US" sz="800" dirty="0" err="1"/>
              <a:t>BodyArmor</a:t>
            </a:r>
            <a:r>
              <a:rPr lang="en-US" sz="800" dirty="0"/>
              <a:t> with proceedings of $5.6b, 4.2b for the Trademarks and 2.2b for Goodwill</a:t>
            </a:r>
          </a:p>
          <a:p>
            <a:pPr indent="0">
              <a:buFont typeface="+mj-lt"/>
              <a:buNone/>
            </a:pPr>
            <a:endParaRPr lang="en-US" sz="800" dirty="0"/>
          </a:p>
          <a:p>
            <a:pPr indent="0">
              <a:buFont typeface="+mj-lt"/>
              <a:buNone/>
            </a:pPr>
            <a:r>
              <a:rPr lang="en-US" sz="800" dirty="0"/>
              <a:t>in 2020 and 2021 </a:t>
            </a:r>
            <a:r>
              <a:rPr lang="en-US" sz="800" dirty="0" err="1"/>
              <a:t>fairlife</a:t>
            </a:r>
            <a:r>
              <a:rPr lang="en-US" sz="800" dirty="0"/>
              <a:t>:</a:t>
            </a:r>
          </a:p>
          <a:p>
            <a:pPr indent="0">
              <a:buFont typeface="+mj-lt"/>
              <a:buNone/>
            </a:pPr>
            <a:r>
              <a:rPr lang="en-US" sz="800" dirty="0"/>
              <a:t>Total 2B for </a:t>
            </a:r>
            <a:r>
              <a:rPr lang="en-US" sz="800" dirty="0" err="1"/>
              <a:t>fairlife</a:t>
            </a:r>
            <a:r>
              <a:rPr lang="en-US" sz="800" dirty="0"/>
              <a:t>, </a:t>
            </a:r>
          </a:p>
          <a:p>
            <a:pPr indent="0">
              <a:buFont typeface="+mj-lt"/>
              <a:buNone/>
            </a:pPr>
            <a:r>
              <a:rPr lang="en-US" sz="800" dirty="0"/>
              <a:t>1.3b goes to Trademark and 0.8b for Goodwill</a:t>
            </a:r>
          </a:p>
          <a:p>
            <a:pPr indent="0">
              <a:buFont typeface="+mj-lt"/>
              <a:buNone/>
            </a:pPr>
            <a:endParaRPr lang="en-US" sz="800" dirty="0"/>
          </a:p>
          <a:p>
            <a:pPr indent="0">
              <a:buFont typeface="+mj-lt"/>
              <a:buNone/>
            </a:pPr>
            <a:r>
              <a:rPr lang="en-US" sz="800" dirty="0"/>
              <a:t>in 2019</a:t>
            </a:r>
          </a:p>
          <a:p>
            <a:pPr indent="0">
              <a:buFont typeface="+mj-lt"/>
              <a:buNone/>
            </a:pPr>
            <a:r>
              <a:rPr lang="en-US" sz="800" dirty="0"/>
              <a:t>Total 5.5B for purchasing Costa, CHI etc.</a:t>
            </a:r>
          </a:p>
          <a:p>
            <a:pPr indent="0">
              <a:buFont typeface="+mj-lt"/>
              <a:buNone/>
            </a:pPr>
            <a:r>
              <a:rPr lang="en-US" sz="800" dirty="0"/>
              <a:t>No more information was further given.</a:t>
            </a:r>
          </a:p>
          <a:p>
            <a:pPr indent="0">
              <a:buFont typeface="+mj-lt"/>
              <a:buNone/>
            </a:pPr>
            <a:endParaRPr lang="en-US" sz="800" dirty="0"/>
          </a:p>
          <a:p>
            <a:pPr indent="0">
              <a:buFont typeface="+mj-lt"/>
              <a:buNone/>
            </a:pPr>
            <a:r>
              <a:rPr lang="en-US" sz="800" dirty="0"/>
              <a:t>The documentation is much less transparent compared to </a:t>
            </a:r>
          </a:p>
          <a:p>
            <a:pPr indent="0">
              <a:buFont typeface="+mj-lt"/>
              <a:buNone/>
            </a:pPr>
            <a:endParaRPr lang="en-US" sz="800" dirty="0"/>
          </a:p>
          <a:p>
            <a:pPr indent="0">
              <a:buFont typeface="+mj-lt"/>
              <a:buNone/>
            </a:pPr>
            <a:r>
              <a:rPr lang="en-US" sz="800" dirty="0"/>
              <a:t>The impairment loss was also not explained as clearly as PepsiCo.</a:t>
            </a:r>
          </a:p>
          <a:p>
            <a:pPr indent="0">
              <a:buFont typeface="+mj-lt"/>
              <a:buNone/>
            </a:pPr>
            <a:endParaRPr lang="en-US" sz="800" dirty="0"/>
          </a:p>
          <a:p>
            <a:pPr indent="0">
              <a:buFont typeface="+mj-lt"/>
              <a:buNone/>
            </a:pPr>
            <a:endParaRPr lang="en-US" sz="800" dirty="0"/>
          </a:p>
        </p:txBody>
      </p:sp>
      <p:sp>
        <p:nvSpPr>
          <p:cNvPr id="12" name="Flowchart: Connector 11"/>
          <p:cNvSpPr/>
          <p:nvPr/>
        </p:nvSpPr>
        <p:spPr>
          <a:xfrm>
            <a:off x="4716145" y="2127885"/>
            <a:ext cx="234950" cy="213995"/>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t>1</a:t>
            </a:r>
          </a:p>
        </p:txBody>
      </p:sp>
      <p:sp>
        <p:nvSpPr>
          <p:cNvPr id="13" name="Flowchart: Connector 12"/>
          <p:cNvSpPr/>
          <p:nvPr/>
        </p:nvSpPr>
        <p:spPr>
          <a:xfrm>
            <a:off x="6002655" y="2197100"/>
            <a:ext cx="234950" cy="213995"/>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t>2</a:t>
            </a:r>
          </a:p>
        </p:txBody>
      </p:sp>
      <p:sp>
        <p:nvSpPr>
          <p:cNvPr id="15" name="Flowchart: Connector 14"/>
          <p:cNvSpPr/>
          <p:nvPr/>
        </p:nvSpPr>
        <p:spPr>
          <a:xfrm>
            <a:off x="5116830" y="3636010"/>
            <a:ext cx="234950" cy="213995"/>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t>3</a:t>
            </a:r>
          </a:p>
        </p:txBody>
      </p:sp>
      <p:pic>
        <p:nvPicPr>
          <p:cNvPr id="16" name="Picture 15" descr="Screenshot 2023-11-21 at 12.24.16"/>
          <p:cNvPicPr>
            <a:picLocks noChangeAspect="1"/>
          </p:cNvPicPr>
          <p:nvPr/>
        </p:nvPicPr>
        <p:blipFill>
          <a:blip r:embed="rId3"/>
          <a:stretch>
            <a:fillRect/>
          </a:stretch>
        </p:blipFill>
        <p:spPr>
          <a:xfrm>
            <a:off x="208915" y="1856105"/>
            <a:ext cx="1899285" cy="996315"/>
          </a:xfrm>
          <a:prstGeom prst="rect">
            <a:avLst/>
          </a:prstGeom>
        </p:spPr>
      </p:pic>
      <p:pic>
        <p:nvPicPr>
          <p:cNvPr id="17" name="Picture 16"/>
          <p:cNvPicPr>
            <a:picLocks noChangeAspect="1"/>
          </p:cNvPicPr>
          <p:nvPr/>
        </p:nvPicPr>
        <p:blipFill>
          <a:blip r:embed="rId4"/>
          <a:stretch>
            <a:fillRect/>
          </a:stretch>
        </p:blipFill>
        <p:spPr>
          <a:xfrm>
            <a:off x="4516755" y="2564130"/>
            <a:ext cx="731520" cy="568325"/>
          </a:xfrm>
          <a:prstGeom prst="rect">
            <a:avLst/>
          </a:prstGeom>
        </p:spPr>
      </p:pic>
      <p:pic>
        <p:nvPicPr>
          <p:cNvPr id="19" name="Picture 18"/>
          <p:cNvPicPr>
            <a:picLocks noChangeAspect="1"/>
          </p:cNvPicPr>
          <p:nvPr/>
        </p:nvPicPr>
        <p:blipFill>
          <a:blip r:embed="rId5"/>
          <a:stretch>
            <a:fillRect/>
          </a:stretch>
        </p:blipFill>
        <p:spPr>
          <a:xfrm>
            <a:off x="6402070" y="1990725"/>
            <a:ext cx="263525" cy="420370"/>
          </a:xfrm>
          <a:prstGeom prst="rect">
            <a:avLst/>
          </a:prstGeom>
        </p:spPr>
      </p:pic>
      <p:pic>
        <p:nvPicPr>
          <p:cNvPr id="20" name="Picture 19"/>
          <p:cNvPicPr>
            <a:picLocks noChangeAspect="1"/>
          </p:cNvPicPr>
          <p:nvPr/>
        </p:nvPicPr>
        <p:blipFill>
          <a:blip r:embed="rId6"/>
          <a:stretch>
            <a:fillRect/>
          </a:stretch>
        </p:blipFill>
        <p:spPr>
          <a:xfrm>
            <a:off x="4253865" y="3982085"/>
            <a:ext cx="518795" cy="518795"/>
          </a:xfrm>
          <a:prstGeom prst="rect">
            <a:avLst/>
          </a:prstGeom>
        </p:spPr>
      </p:pic>
      <p:pic>
        <p:nvPicPr>
          <p:cNvPr id="22" name="Picture 21"/>
          <p:cNvPicPr>
            <a:picLocks noChangeAspect="1"/>
          </p:cNvPicPr>
          <p:nvPr/>
        </p:nvPicPr>
        <p:blipFill>
          <a:blip r:embed="rId7"/>
          <a:stretch>
            <a:fillRect/>
          </a:stretch>
        </p:blipFill>
        <p:spPr>
          <a:xfrm>
            <a:off x="3882390" y="4276090"/>
            <a:ext cx="329565" cy="329565"/>
          </a:xfrm>
          <a:prstGeom prst="rect">
            <a:avLst/>
          </a:prstGeom>
        </p:spPr>
      </p:pic>
      <p:pic>
        <p:nvPicPr>
          <p:cNvPr id="23" name="Picture 22"/>
          <p:cNvPicPr>
            <a:picLocks noChangeAspect="1"/>
          </p:cNvPicPr>
          <p:nvPr/>
        </p:nvPicPr>
        <p:blipFill>
          <a:blip r:embed="rId8"/>
          <a:stretch>
            <a:fillRect/>
          </a:stretch>
        </p:blipFill>
        <p:spPr>
          <a:xfrm>
            <a:off x="5577205" y="3740150"/>
            <a:ext cx="1085215" cy="814070"/>
          </a:xfrm>
          <a:prstGeom prst="rect">
            <a:avLst/>
          </a:prstGeom>
        </p:spPr>
      </p:pic>
      <p:pic>
        <p:nvPicPr>
          <p:cNvPr id="24" name="Picture 23"/>
          <p:cNvPicPr>
            <a:picLocks noChangeAspect="1"/>
          </p:cNvPicPr>
          <p:nvPr/>
        </p:nvPicPr>
        <p:blipFill>
          <a:blip r:embed="rId9"/>
          <a:stretch>
            <a:fillRect/>
          </a:stretch>
        </p:blipFill>
        <p:spPr>
          <a:xfrm>
            <a:off x="5751195" y="2852420"/>
            <a:ext cx="814705" cy="81470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half" idx="14"/>
          </p:nvPr>
        </p:nvSpPr>
        <p:spPr/>
        <p:txBody>
          <a:bodyPr/>
          <a:lstStyle/>
          <a:p>
            <a:r>
              <a:rPr lang="en-US" altLang="de-DE" dirty="0"/>
              <a:t>in-depth analysis</a:t>
            </a:r>
          </a:p>
        </p:txBody>
      </p:sp>
      <p:sp>
        <p:nvSpPr>
          <p:cNvPr id="3" name="Text Box 2"/>
          <p:cNvSpPr txBox="1"/>
          <p:nvPr/>
        </p:nvSpPr>
        <p:spPr>
          <a:xfrm>
            <a:off x="464185" y="523875"/>
            <a:ext cx="8422005" cy="583565"/>
          </a:xfrm>
          <a:prstGeom prst="rect">
            <a:avLst/>
          </a:prstGeom>
          <a:noFill/>
        </p:spPr>
        <p:txBody>
          <a:bodyPr wrap="square" rtlCol="0">
            <a:spAutoFit/>
          </a:bodyPr>
          <a:lstStyle/>
          <a:p>
            <a:r>
              <a:rPr lang="en-US" b="1"/>
              <a:t>Goodwill &amp; </a:t>
            </a:r>
            <a:r>
              <a:rPr lang="en-US" b="1">
                <a:solidFill>
                  <a:srgbClr val="C00000"/>
                </a:solidFill>
              </a:rPr>
              <a:t>Trademarks</a:t>
            </a:r>
            <a:r>
              <a:rPr lang="en-US" b="1"/>
              <a:t>/Patent/other Intangible assets with </a:t>
            </a:r>
            <a:r>
              <a:rPr lang="en-US" b="1">
                <a:solidFill>
                  <a:srgbClr val="C00000"/>
                </a:solidFill>
              </a:rPr>
              <a:t>indefinite lives</a:t>
            </a:r>
            <a:endParaRPr lang="en-US" b="1"/>
          </a:p>
          <a:p>
            <a:r>
              <a:rPr lang="en-US" sz="1400" b="1" i="1">
                <a:solidFill>
                  <a:schemeClr val="tx1"/>
                </a:solidFill>
              </a:rPr>
              <a:t>Critical thinking on</a:t>
            </a:r>
            <a:r>
              <a:rPr lang="en-US" altLang="zh-CN" sz="1400" b="1" i="1">
                <a:solidFill>
                  <a:schemeClr val="tx1"/>
                </a:solidFill>
              </a:rPr>
              <a:t> Goodwill+Trademarks</a:t>
            </a:r>
            <a:endParaRPr lang="en-US" altLang="zh-CN" sz="1400" b="1" i="1">
              <a:solidFill>
                <a:srgbClr val="C00000"/>
              </a:solidFill>
            </a:endParaRPr>
          </a:p>
        </p:txBody>
      </p:sp>
      <p:graphicFrame>
        <p:nvGraphicFramePr>
          <p:cNvPr id="14" name="Chart 13"/>
          <p:cNvGraphicFramePr/>
          <p:nvPr>
            <p:extLst>
              <p:ext uri="{D42A27DB-BD31-4B8C-83A1-F6EECF244321}">
                <p14:modId xmlns:p14="http://schemas.microsoft.com/office/powerpoint/2010/main" val="2281942810"/>
              </p:ext>
            </p:extLst>
          </p:nvPr>
        </p:nvGraphicFramePr>
        <p:xfrm>
          <a:off x="497840" y="2743200"/>
          <a:ext cx="3098800" cy="227965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8" name="Chart 17"/>
          <p:cNvGraphicFramePr/>
          <p:nvPr>
            <p:extLst>
              <p:ext uri="{D42A27DB-BD31-4B8C-83A1-F6EECF244321}">
                <p14:modId xmlns:p14="http://schemas.microsoft.com/office/powerpoint/2010/main" val="2463895970"/>
              </p:ext>
            </p:extLst>
          </p:nvPr>
        </p:nvGraphicFramePr>
        <p:xfrm>
          <a:off x="498475" y="1119505"/>
          <a:ext cx="3098165" cy="1530985"/>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 Box 4"/>
          <p:cNvSpPr txBox="1"/>
          <p:nvPr/>
        </p:nvSpPr>
        <p:spPr>
          <a:xfrm>
            <a:off x="3752215" y="1120140"/>
            <a:ext cx="4970780" cy="3017520"/>
          </a:xfrm>
          <a:prstGeom prst="rect">
            <a:avLst/>
          </a:prstGeom>
          <a:noFill/>
          <a:ln>
            <a:solidFill>
              <a:schemeClr val="bg1">
                <a:lumMod val="85000"/>
              </a:schemeClr>
            </a:solidFill>
          </a:ln>
        </p:spPr>
        <p:txBody>
          <a:bodyPr wrap="square" rtlCol="0">
            <a:noAutofit/>
          </a:bodyPr>
          <a:lstStyle/>
          <a:p>
            <a:r>
              <a:rPr lang="en-US" sz="800" b="1" u="sng" dirty="0"/>
              <a:t>Coca-Cola as example (the dual is in same situation):</a:t>
            </a:r>
            <a:endParaRPr lang="en-US" sz="800" dirty="0"/>
          </a:p>
          <a:p>
            <a:endParaRPr lang="en-US" sz="800" dirty="0"/>
          </a:p>
          <a:p>
            <a:r>
              <a:rPr lang="en-US" sz="800" b="1" dirty="0"/>
              <a:t>From 2016 to 2022,</a:t>
            </a:r>
          </a:p>
          <a:p>
            <a:endParaRPr lang="en-US" sz="800" b="1" dirty="0"/>
          </a:p>
          <a:p>
            <a:r>
              <a:rPr lang="en-US" sz="800" dirty="0"/>
              <a:t>The total assets grew from $87.3b to $92.7b (CAGR 1.7%). However the Total non-current assets to Total assets grew from 61% to 76% (15pct total growth), which implies a significant shift of assets holding strategy, also resulted from the frequent M&amp;A deals (competition) over the 6 years.</a:t>
            </a:r>
          </a:p>
          <a:p>
            <a:endParaRPr lang="en-US" sz="800" dirty="0"/>
          </a:p>
          <a:p>
            <a:r>
              <a:rPr lang="en-US" sz="800" dirty="0"/>
              <a:t>The companies that Coca purchased are all in beverage industry and fabless (outsourced the production part and only held some working capital and </a:t>
            </a:r>
            <a:r>
              <a:rPr lang="en-US" sz="800" b="1" i="1" dirty="0"/>
              <a:t>Trademarks</a:t>
            </a:r>
            <a:r>
              <a:rPr lang="en-US" sz="800" dirty="0"/>
              <a:t> when merged). The premium that Coca (or PepsiCo) was willing to pay was for the </a:t>
            </a:r>
            <a:r>
              <a:rPr lang="en-US" sz="800" b="1" i="1" dirty="0"/>
              <a:t>Trademarks</a:t>
            </a:r>
            <a:r>
              <a:rPr lang="en-US" sz="800" dirty="0"/>
              <a:t>.</a:t>
            </a:r>
          </a:p>
          <a:p>
            <a:endParaRPr lang="zh-CN" altLang="en-US" sz="800" dirty="0"/>
          </a:p>
          <a:p>
            <a:r>
              <a:rPr lang="en-US" altLang="zh-CN" sz="800" b="1" dirty="0">
                <a:solidFill>
                  <a:srgbClr val="002060"/>
                </a:solidFill>
              </a:rPr>
              <a:t>Therefore, the increased Goodwill (+8billion) and Trademarks (+8billion) should be collectively considered as Coca-Cola's overall valuation of the acquired trademark.</a:t>
            </a:r>
          </a:p>
          <a:p>
            <a:endParaRPr lang="en-US" altLang="zh-CN" sz="800" b="1" dirty="0">
              <a:solidFill>
                <a:srgbClr val="002060"/>
              </a:solidFill>
            </a:endParaRPr>
          </a:p>
          <a:p>
            <a:r>
              <a:rPr lang="en-US" altLang="zh-CN" sz="800" b="1" dirty="0">
                <a:solidFill>
                  <a:schemeClr val="tx1"/>
                </a:solidFill>
              </a:rPr>
              <a:t>Bear in mind that the carrying value of Coca-Cola and other sub-brands were </a:t>
            </a:r>
            <a:r>
              <a:rPr lang="en-US" altLang="zh-CN" sz="800" b="1" dirty="0">
                <a:solidFill>
                  <a:srgbClr val="C00000"/>
                </a:solidFill>
              </a:rPr>
              <a:t>only 6billion</a:t>
            </a:r>
            <a:r>
              <a:rPr lang="en-US" altLang="zh-CN" sz="800" b="1" dirty="0">
                <a:solidFill>
                  <a:schemeClr val="tx1"/>
                </a:solidFill>
              </a:rPr>
              <a:t> in 2016 to begin with. And in the past few years the purchased brands </a:t>
            </a:r>
            <a:r>
              <a:rPr lang="en-US" altLang="zh-CN" sz="800" b="1" dirty="0">
                <a:solidFill>
                  <a:srgbClr val="C00000"/>
                </a:solidFill>
              </a:rPr>
              <a:t>gave rise to 16 billion</a:t>
            </a:r>
            <a:r>
              <a:rPr lang="en-US" altLang="zh-CN" sz="800" b="1" dirty="0">
                <a:solidFill>
                  <a:schemeClr val="tx1"/>
                </a:solidFill>
              </a:rPr>
              <a:t> of Trademark-related assets.</a:t>
            </a:r>
          </a:p>
          <a:p>
            <a:endParaRPr lang="en-US" altLang="zh-CN" sz="800" b="1" dirty="0">
              <a:solidFill>
                <a:schemeClr val="tx1"/>
              </a:solidFill>
            </a:endParaRPr>
          </a:p>
          <a:p>
            <a:r>
              <a:rPr lang="en-US" altLang="zh-CN" sz="800" b="1" dirty="0">
                <a:solidFill>
                  <a:schemeClr val="tx1"/>
                </a:solidFill>
              </a:rPr>
              <a:t>The 16 billion trademarks came from less </a:t>
            </a:r>
            <a:r>
              <a:rPr lang="en-US" altLang="zh-CN" sz="800" b="1" dirty="0" err="1">
                <a:solidFill>
                  <a:schemeClr val="tx1"/>
                </a:solidFill>
              </a:rPr>
              <a:t>reputated</a:t>
            </a:r>
            <a:r>
              <a:rPr lang="en-US" altLang="zh-CN" sz="800" b="1" dirty="0">
                <a:solidFill>
                  <a:schemeClr val="tx1"/>
                </a:solidFill>
              </a:rPr>
              <a:t> brands such as </a:t>
            </a:r>
            <a:r>
              <a:rPr lang="en-US" altLang="zh-CN" sz="800" b="1" dirty="0" err="1">
                <a:solidFill>
                  <a:schemeClr val="tx1"/>
                </a:solidFill>
              </a:rPr>
              <a:t>chivita</a:t>
            </a:r>
            <a:r>
              <a:rPr lang="en-US" altLang="zh-CN" sz="800" b="1" dirty="0">
                <a:solidFill>
                  <a:schemeClr val="tx1"/>
                </a:solidFill>
              </a:rPr>
              <a:t>, COSTA, </a:t>
            </a:r>
            <a:r>
              <a:rPr lang="en-US" altLang="zh-CN" sz="800" b="1" dirty="0" err="1">
                <a:solidFill>
                  <a:schemeClr val="tx1"/>
                </a:solidFill>
              </a:rPr>
              <a:t>fairlife</a:t>
            </a:r>
            <a:r>
              <a:rPr lang="en-US" altLang="zh-CN" sz="800" b="1" dirty="0">
                <a:solidFill>
                  <a:schemeClr val="tx1"/>
                </a:solidFill>
              </a:rPr>
              <a:t>, </a:t>
            </a:r>
            <a:r>
              <a:rPr lang="en-US" altLang="zh-CN" sz="800" b="1" dirty="0" err="1">
                <a:solidFill>
                  <a:schemeClr val="tx1"/>
                </a:solidFill>
              </a:rPr>
              <a:t>BodyArmour</a:t>
            </a:r>
            <a:r>
              <a:rPr lang="en-US" altLang="zh-CN" sz="800" b="1" dirty="0">
                <a:solidFill>
                  <a:schemeClr val="tx1"/>
                </a:solidFill>
              </a:rPr>
              <a:t>, </a:t>
            </a:r>
            <a:r>
              <a:rPr lang="en-US" altLang="zh-CN" sz="800" b="1" dirty="0">
                <a:solidFill>
                  <a:srgbClr val="C00000"/>
                </a:solidFill>
              </a:rPr>
              <a:t>these new brand transactions result in a disproportionately significant increase in brand assets compared to the existing trademark value. Lack of the disclosure of the evaluation of new coming brands that represent large proportion of total assets hinders investors to understand the true value of these deals.</a:t>
            </a:r>
          </a:p>
          <a:p>
            <a:endParaRPr lang="en-US" altLang="zh-CN" sz="800" b="1" dirty="0">
              <a:solidFill>
                <a:srgbClr val="C00000"/>
              </a:solidFill>
            </a:endParaRPr>
          </a:p>
        </p:txBody>
      </p:sp>
      <p:cxnSp>
        <p:nvCxnSpPr>
          <p:cNvPr id="10" name="Straight Arrow Connector 9"/>
          <p:cNvCxnSpPr/>
          <p:nvPr/>
        </p:nvCxnSpPr>
        <p:spPr>
          <a:xfrm flipV="1">
            <a:off x="2261235" y="3444240"/>
            <a:ext cx="121920" cy="610235"/>
          </a:xfrm>
          <a:prstGeom prst="straightConnector1">
            <a:avLst/>
          </a:prstGeom>
          <a:ln>
            <a:tailEnd type="triangle" w="sm"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3024505" y="2931160"/>
            <a:ext cx="121920" cy="734060"/>
          </a:xfrm>
          <a:prstGeom prst="straightConnector1">
            <a:avLst/>
          </a:prstGeom>
          <a:ln>
            <a:tailEnd type="triangle" w="sm" len="lg"/>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2292350" y="1409700"/>
            <a:ext cx="408940" cy="130810"/>
            <a:chOff x="3800" y="2220"/>
            <a:chExt cx="644" cy="206"/>
          </a:xfrm>
        </p:grpSpPr>
        <p:cxnSp>
          <p:nvCxnSpPr>
            <p:cNvPr id="6" name="Straight Arrow Connector 5"/>
            <p:cNvCxnSpPr/>
            <p:nvPr/>
          </p:nvCxnSpPr>
          <p:spPr>
            <a:xfrm flipV="1">
              <a:off x="3800" y="2279"/>
              <a:ext cx="645" cy="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3943" y="2220"/>
              <a:ext cx="331" cy="20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endParaRPr lang="en-US" sz="200">
                <a:solidFill>
                  <a:schemeClr val="tx1"/>
                </a:solidFill>
              </a:endParaRPr>
            </a:p>
          </p:txBody>
        </p:sp>
      </p:grpSp>
      <p:sp>
        <p:nvSpPr>
          <p:cNvPr id="22" name="Text Box 21"/>
          <p:cNvSpPr txBox="1"/>
          <p:nvPr/>
        </p:nvSpPr>
        <p:spPr>
          <a:xfrm>
            <a:off x="2347844" y="1374594"/>
            <a:ext cx="381635" cy="213995"/>
          </a:xfrm>
          <a:prstGeom prst="rect">
            <a:avLst/>
          </a:prstGeom>
          <a:noFill/>
        </p:spPr>
        <p:txBody>
          <a:bodyPr wrap="square" rtlCol="0">
            <a:spAutoFit/>
          </a:bodyPr>
          <a:lstStyle/>
          <a:p>
            <a:r>
              <a:rPr lang="en-US" sz="400" b="1" dirty="0"/>
              <a:t>CAGR</a:t>
            </a:r>
          </a:p>
          <a:p>
            <a:r>
              <a:rPr lang="en-US" sz="400" b="1" dirty="0"/>
              <a:t>1.7%</a:t>
            </a:r>
          </a:p>
        </p:txBody>
      </p:sp>
      <p:cxnSp>
        <p:nvCxnSpPr>
          <p:cNvPr id="24" name="Straight Arrow Connector 23"/>
          <p:cNvCxnSpPr/>
          <p:nvPr/>
        </p:nvCxnSpPr>
        <p:spPr>
          <a:xfrm flipV="1">
            <a:off x="857885" y="3665220"/>
            <a:ext cx="222885" cy="42545"/>
          </a:xfrm>
          <a:prstGeom prst="straightConnector1">
            <a:avLst/>
          </a:prstGeom>
          <a:ln>
            <a:tailEnd type="triangle" w="sm"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1630045" y="3575685"/>
            <a:ext cx="222885" cy="34290"/>
          </a:xfrm>
          <a:prstGeom prst="straightConnector1">
            <a:avLst/>
          </a:prstGeom>
          <a:ln>
            <a:tailEnd type="triangle" w="sm" len="lg"/>
          </a:ln>
        </p:spPr>
        <p:style>
          <a:lnRef idx="1">
            <a:schemeClr val="accent1"/>
          </a:lnRef>
          <a:fillRef idx="0">
            <a:schemeClr val="accent1"/>
          </a:fillRef>
          <a:effectRef idx="0">
            <a:schemeClr val="accent1"/>
          </a:effectRef>
          <a:fontRef idx="minor">
            <a:schemeClr val="tx1"/>
          </a:fontRef>
        </p:style>
      </p:cxnSp>
      <p:graphicFrame>
        <p:nvGraphicFramePr>
          <p:cNvPr id="26" name="Chart 25"/>
          <p:cNvGraphicFramePr/>
          <p:nvPr>
            <p:extLst>
              <p:ext uri="{D42A27DB-BD31-4B8C-83A1-F6EECF244321}">
                <p14:modId xmlns:p14="http://schemas.microsoft.com/office/powerpoint/2010/main" val="2085868676"/>
              </p:ext>
            </p:extLst>
          </p:nvPr>
        </p:nvGraphicFramePr>
        <p:xfrm>
          <a:off x="3751580" y="4243705"/>
          <a:ext cx="4971415" cy="782955"/>
        </p:xfrm>
        <a:graphic>
          <a:graphicData uri="http://schemas.openxmlformats.org/drawingml/2006/chart">
            <c:chart xmlns:c="http://schemas.openxmlformats.org/drawingml/2006/chart" xmlns:r="http://schemas.openxmlformats.org/officeDocument/2006/relationships" r:id="rId5"/>
          </a:graphicData>
        </a:graphic>
      </p:graphicFrame>
      <p:sp>
        <p:nvSpPr>
          <p:cNvPr id="27" name="Text Box 26"/>
          <p:cNvSpPr txBox="1"/>
          <p:nvPr/>
        </p:nvSpPr>
        <p:spPr>
          <a:xfrm>
            <a:off x="3700780" y="4643120"/>
            <a:ext cx="483235" cy="183515"/>
          </a:xfrm>
          <a:prstGeom prst="rect">
            <a:avLst/>
          </a:prstGeom>
          <a:noFill/>
        </p:spPr>
        <p:txBody>
          <a:bodyPr wrap="square" rtlCol="0" anchor="t">
            <a:spAutoFit/>
          </a:bodyPr>
          <a:lstStyle/>
          <a:p>
            <a:r>
              <a:rPr lang="en-US" altLang="zh-CN" sz="600" b="1">
                <a:solidFill>
                  <a:srgbClr val="C00000"/>
                </a:solidFill>
                <a:sym typeface="+mn-ea"/>
              </a:rPr>
              <a:t>6billion</a:t>
            </a:r>
          </a:p>
        </p:txBody>
      </p:sp>
      <p:sp>
        <p:nvSpPr>
          <p:cNvPr id="28" name="Text Box 27"/>
          <p:cNvSpPr txBox="1"/>
          <p:nvPr/>
        </p:nvSpPr>
        <p:spPr>
          <a:xfrm>
            <a:off x="6368415" y="4235450"/>
            <a:ext cx="730885" cy="183515"/>
          </a:xfrm>
          <a:prstGeom prst="rect">
            <a:avLst/>
          </a:prstGeom>
          <a:noFill/>
        </p:spPr>
        <p:txBody>
          <a:bodyPr wrap="square" rtlCol="0" anchor="t">
            <a:spAutoFit/>
          </a:bodyPr>
          <a:lstStyle/>
          <a:p>
            <a:r>
              <a:rPr lang="en-US" altLang="zh-CN" sz="600" b="1">
                <a:solidFill>
                  <a:srgbClr val="C00000"/>
                </a:solidFill>
                <a:sym typeface="+mn-ea"/>
              </a:rPr>
              <a:t>+16billion</a:t>
            </a:r>
          </a:p>
        </p:txBody>
      </p:sp>
      <p:sp>
        <p:nvSpPr>
          <p:cNvPr id="29" name="Right Brace 28"/>
          <p:cNvSpPr/>
          <p:nvPr/>
        </p:nvSpPr>
        <p:spPr>
          <a:xfrm rot="16200000">
            <a:off x="6326505" y="2258695"/>
            <a:ext cx="131445" cy="4311650"/>
          </a:xfrm>
          <a:prstGeom prst="rightBrace">
            <a:avLst>
              <a:gd name="adj1" fmla="val 61483"/>
              <a:gd name="adj2" fmla="val 5058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0" name="Picture 29"/>
          <p:cNvPicPr>
            <a:picLocks noChangeAspect="1"/>
          </p:cNvPicPr>
          <p:nvPr/>
        </p:nvPicPr>
        <p:blipFill>
          <a:blip r:embed="rId6"/>
          <a:stretch>
            <a:fillRect/>
          </a:stretch>
        </p:blipFill>
        <p:spPr>
          <a:xfrm>
            <a:off x="5508625" y="4470400"/>
            <a:ext cx="329565" cy="329565"/>
          </a:xfrm>
          <a:prstGeom prst="rect">
            <a:avLst/>
          </a:prstGeom>
        </p:spPr>
      </p:pic>
      <p:pic>
        <p:nvPicPr>
          <p:cNvPr id="31" name="Picture 30"/>
          <p:cNvPicPr>
            <a:picLocks noChangeAspect="1"/>
          </p:cNvPicPr>
          <p:nvPr/>
        </p:nvPicPr>
        <p:blipFill>
          <a:blip r:embed="rId7"/>
          <a:stretch>
            <a:fillRect/>
          </a:stretch>
        </p:blipFill>
        <p:spPr>
          <a:xfrm>
            <a:off x="6104890" y="4470400"/>
            <a:ext cx="329565" cy="329565"/>
          </a:xfrm>
          <a:prstGeom prst="rect">
            <a:avLst/>
          </a:prstGeom>
        </p:spPr>
      </p:pic>
      <p:pic>
        <p:nvPicPr>
          <p:cNvPr id="32" name="Picture 31"/>
          <p:cNvPicPr>
            <a:picLocks noChangeAspect="1"/>
          </p:cNvPicPr>
          <p:nvPr/>
        </p:nvPicPr>
        <p:blipFill>
          <a:blip r:embed="rId8"/>
          <a:stretch>
            <a:fillRect/>
          </a:stretch>
        </p:blipFill>
        <p:spPr>
          <a:xfrm>
            <a:off x="6922135" y="4436745"/>
            <a:ext cx="483870" cy="363220"/>
          </a:xfrm>
          <a:prstGeom prst="rect">
            <a:avLst/>
          </a:prstGeom>
        </p:spPr>
      </p:pic>
      <p:pic>
        <p:nvPicPr>
          <p:cNvPr id="33" name="Picture 32"/>
          <p:cNvPicPr>
            <a:picLocks noChangeAspect="1"/>
          </p:cNvPicPr>
          <p:nvPr/>
        </p:nvPicPr>
        <p:blipFill>
          <a:blip r:embed="rId9"/>
          <a:stretch>
            <a:fillRect/>
          </a:stretch>
        </p:blipFill>
        <p:spPr>
          <a:xfrm>
            <a:off x="7655560" y="4453255"/>
            <a:ext cx="457200" cy="329565"/>
          </a:xfrm>
          <a:prstGeom prst="rect">
            <a:avLst/>
          </a:prstGeom>
        </p:spPr>
      </p:pic>
      <p:pic>
        <p:nvPicPr>
          <p:cNvPr id="34" name="Picture 33"/>
          <p:cNvPicPr>
            <a:picLocks noChangeAspect="1"/>
          </p:cNvPicPr>
          <p:nvPr/>
        </p:nvPicPr>
        <p:blipFill>
          <a:blip r:embed="rId10"/>
          <a:stretch>
            <a:fillRect/>
          </a:stretch>
        </p:blipFill>
        <p:spPr>
          <a:xfrm>
            <a:off x="4003040" y="4414520"/>
            <a:ext cx="421640" cy="421640"/>
          </a:xfrm>
          <a:prstGeom prst="rect">
            <a:avLst/>
          </a:prstGeom>
        </p:spPr>
      </p:pic>
      <p:pic>
        <p:nvPicPr>
          <p:cNvPr id="35" name="Picture 34"/>
          <p:cNvPicPr>
            <a:picLocks noChangeAspect="1"/>
          </p:cNvPicPr>
          <p:nvPr/>
        </p:nvPicPr>
        <p:blipFill>
          <a:blip r:embed="rId11"/>
          <a:stretch>
            <a:fillRect/>
          </a:stretch>
        </p:blipFill>
        <p:spPr>
          <a:xfrm>
            <a:off x="4396105" y="4435475"/>
            <a:ext cx="113665" cy="364490"/>
          </a:xfrm>
          <a:prstGeom prst="rect">
            <a:avLst/>
          </a:prstGeom>
        </p:spPr>
      </p:pic>
      <p:pic>
        <p:nvPicPr>
          <p:cNvPr id="36" name="Picture 35"/>
          <p:cNvPicPr>
            <a:picLocks noChangeAspect="1"/>
          </p:cNvPicPr>
          <p:nvPr/>
        </p:nvPicPr>
        <p:blipFill>
          <a:blip r:embed="rId12"/>
          <a:stretch>
            <a:fillRect/>
          </a:stretch>
        </p:blipFill>
        <p:spPr>
          <a:xfrm>
            <a:off x="4721860" y="4418965"/>
            <a:ext cx="422275" cy="36322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p:cNvSpPr>
            <a:spLocks noGrp="1"/>
          </p:cNvSpPr>
          <p:nvPr>
            <p:ph type="body" sz="half" idx="14"/>
          </p:nvPr>
        </p:nvSpPr>
        <p:spPr/>
        <p:txBody>
          <a:bodyPr/>
          <a:lstStyle/>
          <a:p>
            <a:r>
              <a:rPr lang="en-US" altLang="de-DE" dirty="0"/>
              <a:t>in-depth analysis</a:t>
            </a:r>
          </a:p>
        </p:txBody>
      </p:sp>
      <p:sp>
        <p:nvSpPr>
          <p:cNvPr id="152" name="Foliennummernplatzhalter 4"/>
          <p:cNvSpPr txBox="1"/>
          <p:nvPr/>
        </p:nvSpPr>
        <p:spPr>
          <a:xfrm>
            <a:off x="0" y="4840288"/>
            <a:ext cx="2057400" cy="274637"/>
          </a:xfrm>
          <a:prstGeom prst="rect">
            <a:avLst/>
          </a:prstGeom>
        </p:spPr>
        <p:txBody>
          <a:bodyPr vert="horz" lIns="91440" tIns="45720" rIns="91440" bIns="45720" rtlCol="0" anchor="ctr"/>
          <a:lstStyle>
            <a:defPPr>
              <a:defRPr lang="de-D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65118A3-1793-2149-900A-53CEDCCBA901}" type="slidenum">
              <a:rPr lang="en-GB" smtClean="0"/>
              <a:t>22</a:t>
            </a:fld>
            <a:endParaRPr lang="en-GB" dirty="0"/>
          </a:p>
        </p:txBody>
      </p:sp>
      <p:sp>
        <p:nvSpPr>
          <p:cNvPr id="2" name="Text Box 1"/>
          <p:cNvSpPr txBox="1"/>
          <p:nvPr/>
        </p:nvSpPr>
        <p:spPr>
          <a:xfrm>
            <a:off x="431800" y="482600"/>
            <a:ext cx="8448040" cy="491490"/>
          </a:xfrm>
          <a:prstGeom prst="rect">
            <a:avLst/>
          </a:prstGeom>
          <a:noFill/>
        </p:spPr>
        <p:txBody>
          <a:bodyPr wrap="square" rtlCol="0">
            <a:spAutoFit/>
          </a:bodyPr>
          <a:lstStyle/>
          <a:p>
            <a:r>
              <a:rPr lang="en-US" sz="1600" b="1" dirty="0"/>
              <a:t>Business Division Operating Reports: </a:t>
            </a:r>
          </a:p>
          <a:p>
            <a:r>
              <a:rPr lang="en-US" sz="1000" b="1" dirty="0"/>
              <a:t>Based on the disclosure of financial closure, PepsiCo appears to have a more advanced managerial/statutory reporting system</a:t>
            </a:r>
          </a:p>
        </p:txBody>
      </p:sp>
      <p:pic>
        <p:nvPicPr>
          <p:cNvPr id="12" name="Picture 11"/>
          <p:cNvPicPr>
            <a:picLocks noChangeAspect="1"/>
          </p:cNvPicPr>
          <p:nvPr/>
        </p:nvPicPr>
        <p:blipFill>
          <a:blip r:embed="rId2"/>
          <a:stretch>
            <a:fillRect/>
          </a:stretch>
        </p:blipFill>
        <p:spPr>
          <a:xfrm>
            <a:off x="715645" y="2106930"/>
            <a:ext cx="438150" cy="850265"/>
          </a:xfrm>
          <a:prstGeom prst="rect">
            <a:avLst/>
          </a:prstGeom>
        </p:spPr>
      </p:pic>
      <p:pic>
        <p:nvPicPr>
          <p:cNvPr id="14" name="Picture 13"/>
          <p:cNvPicPr>
            <a:picLocks noChangeAspect="1"/>
          </p:cNvPicPr>
          <p:nvPr/>
        </p:nvPicPr>
        <p:blipFill>
          <a:blip r:embed="rId3"/>
          <a:stretch>
            <a:fillRect/>
          </a:stretch>
        </p:blipFill>
        <p:spPr>
          <a:xfrm>
            <a:off x="526415" y="3694430"/>
            <a:ext cx="777875" cy="777875"/>
          </a:xfrm>
          <a:prstGeom prst="rect">
            <a:avLst/>
          </a:prstGeom>
        </p:spPr>
      </p:pic>
      <p:sp>
        <p:nvSpPr>
          <p:cNvPr id="5" name="Text Box 4"/>
          <p:cNvSpPr txBox="1"/>
          <p:nvPr/>
        </p:nvSpPr>
        <p:spPr>
          <a:xfrm>
            <a:off x="431800" y="944245"/>
            <a:ext cx="8676640" cy="368300"/>
          </a:xfrm>
          <a:prstGeom prst="rect">
            <a:avLst/>
          </a:prstGeom>
          <a:noFill/>
        </p:spPr>
        <p:txBody>
          <a:bodyPr wrap="square" rtlCol="0" anchor="t">
            <a:spAutoFit/>
          </a:bodyPr>
          <a:lstStyle/>
          <a:p>
            <a:r>
              <a:rPr lang="en-US" sz="900" b="1" dirty="0">
                <a:solidFill>
                  <a:srgbClr val="1B4E9C"/>
                </a:solidFill>
              </a:rPr>
              <a:t>PepsiCo is able to record their revenue/cost/expense by Product by Trademark by Geography internally. PepsiCo shows significant strength in reporting system.</a:t>
            </a:r>
            <a:endParaRPr lang="en-US" sz="900" dirty="0"/>
          </a:p>
          <a:p>
            <a:r>
              <a:rPr lang="en-US" sz="900" dirty="0"/>
              <a:t>From managerial/statutory reporting perspective, they must have sorted out all granular/dimensional relations for every single data entry. </a:t>
            </a:r>
          </a:p>
        </p:txBody>
      </p:sp>
      <p:cxnSp>
        <p:nvCxnSpPr>
          <p:cNvPr id="6" name="Straight Connector 5"/>
          <p:cNvCxnSpPr/>
          <p:nvPr/>
        </p:nvCxnSpPr>
        <p:spPr>
          <a:xfrm>
            <a:off x="600710" y="3326130"/>
            <a:ext cx="4334510" cy="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391920" y="1418590"/>
            <a:ext cx="0" cy="352171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186430" y="1418590"/>
            <a:ext cx="0" cy="352171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935220" y="1419225"/>
            <a:ext cx="0" cy="3521075"/>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704330" y="1416050"/>
            <a:ext cx="0" cy="352171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00710" y="1724660"/>
            <a:ext cx="8087360" cy="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Text Box 24"/>
          <p:cNvSpPr txBox="1"/>
          <p:nvPr/>
        </p:nvSpPr>
        <p:spPr>
          <a:xfrm>
            <a:off x="1525905" y="1418590"/>
            <a:ext cx="1525905" cy="229870"/>
          </a:xfrm>
          <a:prstGeom prst="rect">
            <a:avLst/>
          </a:prstGeom>
          <a:solidFill>
            <a:schemeClr val="bg2"/>
          </a:solidFill>
        </p:spPr>
        <p:txBody>
          <a:bodyPr wrap="square" rtlCol="0">
            <a:spAutoFit/>
          </a:bodyPr>
          <a:lstStyle/>
          <a:p>
            <a:pPr algn="ctr"/>
            <a:r>
              <a:rPr lang="en-US" sz="900" b="1"/>
              <a:t>Revenue Recognition</a:t>
            </a:r>
          </a:p>
        </p:txBody>
      </p:sp>
      <p:sp>
        <p:nvSpPr>
          <p:cNvPr id="26" name="Text Box 25"/>
          <p:cNvSpPr txBox="1"/>
          <p:nvPr/>
        </p:nvSpPr>
        <p:spPr>
          <a:xfrm>
            <a:off x="3321050" y="1418590"/>
            <a:ext cx="1525905" cy="229870"/>
          </a:xfrm>
          <a:prstGeom prst="rect">
            <a:avLst/>
          </a:prstGeom>
          <a:solidFill>
            <a:schemeClr val="bg2"/>
          </a:solidFill>
        </p:spPr>
        <p:txBody>
          <a:bodyPr wrap="square" rtlCol="0">
            <a:spAutoFit/>
          </a:bodyPr>
          <a:lstStyle/>
          <a:p>
            <a:pPr algn="ctr"/>
            <a:r>
              <a:rPr lang="en-US" sz="900" b="1"/>
              <a:t> Costing</a:t>
            </a:r>
          </a:p>
        </p:txBody>
      </p:sp>
      <p:sp>
        <p:nvSpPr>
          <p:cNvPr id="27" name="Text Box 26"/>
          <p:cNvSpPr txBox="1"/>
          <p:nvPr/>
        </p:nvSpPr>
        <p:spPr>
          <a:xfrm>
            <a:off x="5023485" y="1418590"/>
            <a:ext cx="1602740" cy="229870"/>
          </a:xfrm>
          <a:prstGeom prst="rect">
            <a:avLst/>
          </a:prstGeom>
          <a:solidFill>
            <a:schemeClr val="bg2"/>
          </a:solidFill>
        </p:spPr>
        <p:txBody>
          <a:bodyPr wrap="square" rtlCol="0">
            <a:spAutoFit/>
          </a:bodyPr>
          <a:lstStyle/>
          <a:p>
            <a:pPr algn="ctr"/>
            <a:r>
              <a:rPr lang="en-US" sz="900" b="1"/>
              <a:t>Expense Center Alloc.</a:t>
            </a:r>
          </a:p>
        </p:txBody>
      </p:sp>
      <p:sp>
        <p:nvSpPr>
          <p:cNvPr id="28" name="Text Box 27"/>
          <p:cNvSpPr txBox="1"/>
          <p:nvPr/>
        </p:nvSpPr>
        <p:spPr>
          <a:xfrm>
            <a:off x="6818630" y="1418590"/>
            <a:ext cx="1737995" cy="229870"/>
          </a:xfrm>
          <a:prstGeom prst="rect">
            <a:avLst/>
          </a:prstGeom>
          <a:solidFill>
            <a:schemeClr val="bg2"/>
          </a:solidFill>
        </p:spPr>
        <p:txBody>
          <a:bodyPr wrap="square" rtlCol="0">
            <a:spAutoFit/>
          </a:bodyPr>
          <a:lstStyle/>
          <a:p>
            <a:pPr algn="ctr"/>
            <a:r>
              <a:rPr lang="en-US" sz="900" b="1"/>
              <a:t>Balance Sheet by Divison</a:t>
            </a:r>
          </a:p>
        </p:txBody>
      </p:sp>
      <p:grpSp>
        <p:nvGrpSpPr>
          <p:cNvPr id="36" name="Group 35"/>
          <p:cNvGrpSpPr/>
          <p:nvPr/>
        </p:nvGrpSpPr>
        <p:grpSpPr>
          <a:xfrm>
            <a:off x="1450975" y="3846830"/>
            <a:ext cx="1623060" cy="1005205"/>
            <a:chOff x="2250" y="5718"/>
            <a:chExt cx="2556" cy="1583"/>
          </a:xfrm>
        </p:grpSpPr>
        <p:pic>
          <p:nvPicPr>
            <p:cNvPr id="29" name="Picture 28" descr="Screenshot 2023-11-22 at 21.06.11"/>
            <p:cNvPicPr>
              <a:picLocks noChangeAspect="1"/>
            </p:cNvPicPr>
            <p:nvPr/>
          </p:nvPicPr>
          <p:blipFill>
            <a:blip r:embed="rId4"/>
            <a:stretch>
              <a:fillRect/>
            </a:stretch>
          </p:blipFill>
          <p:spPr>
            <a:xfrm>
              <a:off x="2330" y="5718"/>
              <a:ext cx="1835" cy="1565"/>
            </a:xfrm>
            <a:prstGeom prst="rect">
              <a:avLst/>
            </a:prstGeom>
          </p:spPr>
        </p:pic>
        <p:pic>
          <p:nvPicPr>
            <p:cNvPr id="30" name="Picture 29" descr="Screenshot 2023-11-22 at 21.06.37"/>
            <p:cNvPicPr>
              <a:picLocks noChangeAspect="1"/>
            </p:cNvPicPr>
            <p:nvPr/>
          </p:nvPicPr>
          <p:blipFill>
            <a:blip r:embed="rId5"/>
            <a:stretch>
              <a:fillRect/>
            </a:stretch>
          </p:blipFill>
          <p:spPr>
            <a:xfrm>
              <a:off x="3959" y="5731"/>
              <a:ext cx="739" cy="1570"/>
            </a:xfrm>
            <a:prstGeom prst="rect">
              <a:avLst/>
            </a:prstGeom>
          </p:spPr>
        </p:pic>
        <p:sp>
          <p:nvSpPr>
            <p:cNvPr id="31" name="Text Box 30"/>
            <p:cNvSpPr txBox="1"/>
            <p:nvPr/>
          </p:nvSpPr>
          <p:spPr>
            <a:xfrm>
              <a:off x="2250" y="6862"/>
              <a:ext cx="2556" cy="432"/>
            </a:xfrm>
            <a:prstGeom prst="rect">
              <a:avLst/>
            </a:prstGeom>
            <a:noFill/>
            <a:ln>
              <a:solidFill>
                <a:srgbClr val="C00000"/>
              </a:solidFill>
            </a:ln>
          </p:spPr>
          <p:txBody>
            <a:bodyPr wrap="square" rtlCol="0">
              <a:spAutoFit/>
            </a:bodyPr>
            <a:lstStyle/>
            <a:p>
              <a:endParaRPr lang="en-US"/>
            </a:p>
          </p:txBody>
        </p:sp>
      </p:grpSp>
      <p:sp>
        <p:nvSpPr>
          <p:cNvPr id="37" name="Text Box 36"/>
          <p:cNvSpPr txBox="1"/>
          <p:nvPr/>
        </p:nvSpPr>
        <p:spPr>
          <a:xfrm>
            <a:off x="1502410" y="1800860"/>
            <a:ext cx="1520190" cy="737235"/>
          </a:xfrm>
          <a:prstGeom prst="rect">
            <a:avLst/>
          </a:prstGeom>
          <a:noFill/>
        </p:spPr>
        <p:txBody>
          <a:bodyPr wrap="square" rtlCol="0">
            <a:spAutoFit/>
          </a:bodyPr>
          <a:lstStyle/>
          <a:p>
            <a:r>
              <a:rPr lang="en-US" sz="700"/>
              <a:t>Numbers add up perfectly, there</a:t>
            </a:r>
            <a:r>
              <a:rPr lang="zh-CN" altLang="en-US" sz="700"/>
              <a:t>’</a:t>
            </a:r>
            <a:r>
              <a:rPr lang="en-US" altLang="zh-CN" sz="700"/>
              <a:t>s no residual. Revenue is </a:t>
            </a:r>
            <a:r>
              <a:rPr lang="en-US" altLang="zh-CN" sz="700" b="1">
                <a:solidFill>
                  <a:srgbClr val="1B4E9C"/>
                </a:solidFill>
              </a:rPr>
              <a:t>pivoted  freely per BU per GEO.</a:t>
            </a:r>
          </a:p>
          <a:p>
            <a:r>
              <a:rPr lang="en-US" altLang="zh-CN" sz="700"/>
              <a:t>eg. QFNA: North America Quaker Foods; Europe (can be further split)</a:t>
            </a:r>
          </a:p>
        </p:txBody>
      </p:sp>
      <p:sp>
        <p:nvSpPr>
          <p:cNvPr id="38" name="Text Box 37"/>
          <p:cNvSpPr txBox="1"/>
          <p:nvPr/>
        </p:nvSpPr>
        <p:spPr>
          <a:xfrm>
            <a:off x="1502410" y="3387090"/>
            <a:ext cx="1438910" cy="414020"/>
          </a:xfrm>
          <a:prstGeom prst="rect">
            <a:avLst/>
          </a:prstGeom>
          <a:noFill/>
        </p:spPr>
        <p:txBody>
          <a:bodyPr wrap="square" rtlCol="0">
            <a:spAutoFit/>
          </a:bodyPr>
          <a:lstStyle/>
          <a:p>
            <a:r>
              <a:rPr lang="en-US" altLang="zh-CN" sz="700"/>
              <a:t>Numbers struggling to add up</a:t>
            </a:r>
          </a:p>
          <a:p>
            <a:r>
              <a:rPr lang="en-US" altLang="zh-CN" sz="700" b="1">
                <a:solidFill>
                  <a:srgbClr val="C00000"/>
                </a:solidFill>
              </a:rPr>
              <a:t>Much overlap is shown</a:t>
            </a:r>
          </a:p>
          <a:p>
            <a:r>
              <a:rPr lang="en-US" altLang="zh-CN" sz="700"/>
              <a:t>Could feul internal friction </a:t>
            </a:r>
          </a:p>
        </p:txBody>
      </p:sp>
      <p:pic>
        <p:nvPicPr>
          <p:cNvPr id="39" name="Picture 38" descr="Screenshot 2023-11-22 at 21.18.35"/>
          <p:cNvPicPr>
            <a:picLocks noChangeAspect="1"/>
          </p:cNvPicPr>
          <p:nvPr/>
        </p:nvPicPr>
        <p:blipFill>
          <a:blip r:embed="rId6"/>
          <a:stretch>
            <a:fillRect/>
          </a:stretch>
        </p:blipFill>
        <p:spPr>
          <a:xfrm>
            <a:off x="3554730" y="2352040"/>
            <a:ext cx="2874010" cy="929005"/>
          </a:xfrm>
          <a:prstGeom prst="rect">
            <a:avLst/>
          </a:prstGeom>
        </p:spPr>
      </p:pic>
      <p:pic>
        <p:nvPicPr>
          <p:cNvPr id="40" name="Picture 39" descr="Screenshot 2023-11-22 at 21.19.22"/>
          <p:cNvPicPr>
            <a:picLocks noChangeAspect="1"/>
          </p:cNvPicPr>
          <p:nvPr/>
        </p:nvPicPr>
        <p:blipFill>
          <a:blip r:embed="rId7"/>
          <a:stretch>
            <a:fillRect/>
          </a:stretch>
        </p:blipFill>
        <p:spPr>
          <a:xfrm>
            <a:off x="1414145" y="2644140"/>
            <a:ext cx="1751965" cy="636905"/>
          </a:xfrm>
          <a:prstGeom prst="rect">
            <a:avLst/>
          </a:prstGeom>
        </p:spPr>
      </p:pic>
      <p:sp>
        <p:nvSpPr>
          <p:cNvPr id="41" name="Text Box 40"/>
          <p:cNvSpPr txBox="1"/>
          <p:nvPr/>
        </p:nvSpPr>
        <p:spPr>
          <a:xfrm>
            <a:off x="3329940" y="1838325"/>
            <a:ext cx="1520190" cy="521970"/>
          </a:xfrm>
          <a:prstGeom prst="rect">
            <a:avLst/>
          </a:prstGeom>
          <a:noFill/>
        </p:spPr>
        <p:txBody>
          <a:bodyPr wrap="square" rtlCol="0">
            <a:spAutoFit/>
          </a:bodyPr>
          <a:lstStyle/>
          <a:p>
            <a:r>
              <a:rPr lang="en-US" sz="700"/>
              <a:t>Margin calculation shows strong stationarity, and this empowers operational improvement based </a:t>
            </a:r>
            <a:r>
              <a:rPr lang="en-US" sz="700" b="1">
                <a:solidFill>
                  <a:srgbClr val="0070C0"/>
                </a:solidFill>
              </a:rPr>
              <a:t>on horizontal comparison</a:t>
            </a:r>
          </a:p>
        </p:txBody>
      </p:sp>
      <p:grpSp>
        <p:nvGrpSpPr>
          <p:cNvPr id="44" name="Group 43"/>
          <p:cNvGrpSpPr/>
          <p:nvPr/>
        </p:nvGrpSpPr>
        <p:grpSpPr>
          <a:xfrm>
            <a:off x="3347720" y="3983990"/>
            <a:ext cx="1361440" cy="856615"/>
            <a:chOff x="5195" y="6277"/>
            <a:chExt cx="1699" cy="1144"/>
          </a:xfrm>
        </p:grpSpPr>
        <p:pic>
          <p:nvPicPr>
            <p:cNvPr id="42" name="Picture 41" descr="Screenshot 2023-11-22 at 21.24.12"/>
            <p:cNvPicPr>
              <a:picLocks noChangeAspect="1"/>
            </p:cNvPicPr>
            <p:nvPr/>
          </p:nvPicPr>
          <p:blipFill>
            <a:blip r:embed="rId8"/>
            <a:stretch>
              <a:fillRect/>
            </a:stretch>
          </p:blipFill>
          <p:spPr>
            <a:xfrm>
              <a:off x="5195" y="6277"/>
              <a:ext cx="1197" cy="1144"/>
            </a:xfrm>
            <a:prstGeom prst="rect">
              <a:avLst/>
            </a:prstGeom>
          </p:spPr>
        </p:pic>
        <p:pic>
          <p:nvPicPr>
            <p:cNvPr id="43" name="Picture 42"/>
            <p:cNvPicPr>
              <a:picLocks noChangeAspect="1"/>
            </p:cNvPicPr>
            <p:nvPr/>
          </p:nvPicPr>
          <p:blipFill>
            <a:blip r:embed="rId9"/>
            <a:stretch>
              <a:fillRect/>
            </a:stretch>
          </p:blipFill>
          <p:spPr>
            <a:xfrm>
              <a:off x="6392" y="6348"/>
              <a:ext cx="502" cy="1073"/>
            </a:xfrm>
            <a:prstGeom prst="rect">
              <a:avLst/>
            </a:prstGeom>
          </p:spPr>
        </p:pic>
      </p:grpSp>
      <p:sp>
        <p:nvSpPr>
          <p:cNvPr id="46" name="Text Box 45"/>
          <p:cNvSpPr txBox="1"/>
          <p:nvPr/>
        </p:nvSpPr>
        <p:spPr>
          <a:xfrm>
            <a:off x="3312160" y="3394075"/>
            <a:ext cx="1520190" cy="414020"/>
          </a:xfrm>
          <a:prstGeom prst="rect">
            <a:avLst/>
          </a:prstGeom>
          <a:noFill/>
        </p:spPr>
        <p:txBody>
          <a:bodyPr wrap="square" rtlCol="0">
            <a:spAutoFit/>
          </a:bodyPr>
          <a:lstStyle/>
          <a:p>
            <a:r>
              <a:rPr lang="en-US" sz="700"/>
              <a:t>Margin disperses irregularly.</a:t>
            </a:r>
          </a:p>
          <a:p>
            <a:r>
              <a:rPr lang="en-US" sz="700" b="1">
                <a:solidFill>
                  <a:srgbClr val="C00000"/>
                </a:solidFill>
              </a:rPr>
              <a:t>Much limited and less powerful reference for the management</a:t>
            </a:r>
          </a:p>
        </p:txBody>
      </p:sp>
      <p:cxnSp>
        <p:nvCxnSpPr>
          <p:cNvPr id="47" name="Straight Connector 46"/>
          <p:cNvCxnSpPr/>
          <p:nvPr/>
        </p:nvCxnSpPr>
        <p:spPr>
          <a:xfrm>
            <a:off x="4935220" y="4411980"/>
            <a:ext cx="3944620" cy="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8" name="Text Box 47"/>
          <p:cNvSpPr txBox="1"/>
          <p:nvPr/>
        </p:nvSpPr>
        <p:spPr>
          <a:xfrm>
            <a:off x="5068570" y="1838325"/>
            <a:ext cx="1520190" cy="414020"/>
          </a:xfrm>
          <a:prstGeom prst="rect">
            <a:avLst/>
          </a:prstGeom>
          <a:noFill/>
        </p:spPr>
        <p:txBody>
          <a:bodyPr wrap="square" rtlCol="0">
            <a:spAutoFit/>
          </a:bodyPr>
          <a:lstStyle/>
          <a:p>
            <a:r>
              <a:rPr lang="en-US" sz="700"/>
              <a:t>Full capacity to generate income statement per BU per GEO, and if necessary, per Productline.</a:t>
            </a:r>
            <a:endParaRPr lang="en-US" sz="700" b="1">
              <a:solidFill>
                <a:srgbClr val="0070C0"/>
              </a:solidFill>
            </a:endParaRPr>
          </a:p>
        </p:txBody>
      </p:sp>
      <p:sp>
        <p:nvSpPr>
          <p:cNvPr id="49" name="Text Box 48"/>
          <p:cNvSpPr txBox="1"/>
          <p:nvPr/>
        </p:nvSpPr>
        <p:spPr>
          <a:xfrm>
            <a:off x="5083175" y="3585210"/>
            <a:ext cx="1520190" cy="521970"/>
          </a:xfrm>
          <a:prstGeom prst="rect">
            <a:avLst/>
          </a:prstGeom>
          <a:noFill/>
        </p:spPr>
        <p:txBody>
          <a:bodyPr wrap="square" rtlCol="0">
            <a:spAutoFit/>
          </a:bodyPr>
          <a:lstStyle/>
          <a:p>
            <a:r>
              <a:rPr lang="en-US" sz="700" b="1">
                <a:solidFill>
                  <a:srgbClr val="0070C0"/>
                </a:solidFill>
              </a:rPr>
              <a:t>A global Share-Based Compensation allocation system enables expense to be allocated to all divisions </a:t>
            </a:r>
          </a:p>
        </p:txBody>
      </p:sp>
      <p:sp>
        <p:nvSpPr>
          <p:cNvPr id="50" name="Text Box 49"/>
          <p:cNvSpPr txBox="1"/>
          <p:nvPr/>
        </p:nvSpPr>
        <p:spPr>
          <a:xfrm>
            <a:off x="5083810" y="4498975"/>
            <a:ext cx="1520190" cy="306705"/>
          </a:xfrm>
          <a:prstGeom prst="rect">
            <a:avLst/>
          </a:prstGeom>
          <a:noFill/>
        </p:spPr>
        <p:txBody>
          <a:bodyPr wrap="square" rtlCol="0">
            <a:spAutoFit/>
          </a:bodyPr>
          <a:lstStyle/>
          <a:p>
            <a:pPr algn="ctr"/>
            <a:r>
              <a:rPr lang="en-US" sz="700" b="1">
                <a:solidFill>
                  <a:srgbClr val="C00000"/>
                </a:solidFill>
              </a:rPr>
              <a:t>No disclosure</a:t>
            </a:r>
          </a:p>
          <a:p>
            <a:pPr algn="ctr"/>
            <a:r>
              <a:rPr lang="en-US" sz="700" b="1">
                <a:solidFill>
                  <a:srgbClr val="C00000"/>
                </a:solidFill>
              </a:rPr>
              <a:t>Unknown </a:t>
            </a:r>
          </a:p>
        </p:txBody>
      </p:sp>
      <p:sp>
        <p:nvSpPr>
          <p:cNvPr id="51" name="Text Box 50"/>
          <p:cNvSpPr txBox="1"/>
          <p:nvPr/>
        </p:nvSpPr>
        <p:spPr>
          <a:xfrm>
            <a:off x="7075170" y="4498975"/>
            <a:ext cx="1520190" cy="306705"/>
          </a:xfrm>
          <a:prstGeom prst="rect">
            <a:avLst/>
          </a:prstGeom>
          <a:noFill/>
        </p:spPr>
        <p:txBody>
          <a:bodyPr wrap="square" rtlCol="0">
            <a:spAutoFit/>
          </a:bodyPr>
          <a:lstStyle/>
          <a:p>
            <a:pPr algn="ctr"/>
            <a:r>
              <a:rPr lang="en-US" sz="700" b="1">
                <a:solidFill>
                  <a:srgbClr val="C00000"/>
                </a:solidFill>
              </a:rPr>
              <a:t>No disclosure</a:t>
            </a:r>
          </a:p>
          <a:p>
            <a:pPr algn="ctr"/>
            <a:r>
              <a:rPr lang="en-US" sz="700" b="1">
                <a:solidFill>
                  <a:srgbClr val="C00000"/>
                </a:solidFill>
              </a:rPr>
              <a:t>Unknown </a:t>
            </a:r>
          </a:p>
        </p:txBody>
      </p:sp>
      <p:pic>
        <p:nvPicPr>
          <p:cNvPr id="53" name="Picture 52"/>
          <p:cNvPicPr>
            <a:picLocks noChangeAspect="1"/>
          </p:cNvPicPr>
          <p:nvPr/>
        </p:nvPicPr>
        <p:blipFill>
          <a:blip r:embed="rId10"/>
          <a:stretch>
            <a:fillRect/>
          </a:stretch>
        </p:blipFill>
        <p:spPr>
          <a:xfrm>
            <a:off x="6797040" y="2030095"/>
            <a:ext cx="2058035" cy="2294255"/>
          </a:xfrm>
          <a:prstGeom prst="rect">
            <a:avLst/>
          </a:prstGeom>
        </p:spPr>
      </p:pic>
      <p:sp>
        <p:nvSpPr>
          <p:cNvPr id="54" name="Text Box 53"/>
          <p:cNvSpPr txBox="1"/>
          <p:nvPr/>
        </p:nvSpPr>
        <p:spPr>
          <a:xfrm>
            <a:off x="6788150" y="1754505"/>
            <a:ext cx="1964055" cy="275590"/>
          </a:xfrm>
          <a:prstGeom prst="rect">
            <a:avLst/>
          </a:prstGeom>
          <a:noFill/>
        </p:spPr>
        <p:txBody>
          <a:bodyPr wrap="square" rtlCol="0">
            <a:spAutoFit/>
          </a:bodyPr>
          <a:lstStyle/>
          <a:p>
            <a:r>
              <a:rPr lang="en-US" sz="600" b="1" dirty="0">
                <a:solidFill>
                  <a:srgbClr val="1B4E9C"/>
                </a:solidFill>
              </a:rPr>
              <a:t>PepsiCo managed to measure tricky assets such as Goodwill/Trademarks to BU/GEO level</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D7C57-49B0-4949-B2DB-5C50C7997427}"/>
              </a:ext>
            </a:extLst>
          </p:cNvPr>
          <p:cNvSpPr>
            <a:spLocks noGrp="1"/>
          </p:cNvSpPr>
          <p:nvPr>
            <p:ph type="title"/>
          </p:nvPr>
        </p:nvSpPr>
        <p:spPr>
          <a:xfrm>
            <a:off x="385575" y="3381521"/>
            <a:ext cx="8533699" cy="1965394"/>
          </a:xfrm>
        </p:spPr>
        <p:txBody>
          <a:bodyPr/>
          <a:lstStyle/>
          <a:p>
            <a:r>
              <a:rPr lang="en-GB" dirty="0"/>
              <a:t>Conclusion</a:t>
            </a:r>
            <a:br>
              <a:rPr lang="en-GB" dirty="0"/>
            </a:br>
            <a:endParaRPr lang="en-GB" dirty="0"/>
          </a:p>
        </p:txBody>
      </p:sp>
      <p:sp>
        <p:nvSpPr>
          <p:cNvPr id="3" name="Foliennummernplatzhalter 4">
            <a:extLst>
              <a:ext uri="{FF2B5EF4-FFF2-40B4-BE49-F238E27FC236}">
                <a16:creationId xmlns:a16="http://schemas.microsoft.com/office/drawing/2014/main" id="{A3A3D11B-74D0-4C2F-0FA1-034D0A328E26}"/>
              </a:ext>
            </a:extLst>
          </p:cNvPr>
          <p:cNvSpPr txBox="1">
            <a:spLocks/>
          </p:cNvSpPr>
          <p:nvPr/>
        </p:nvSpPr>
        <p:spPr>
          <a:xfrm>
            <a:off x="0" y="4840288"/>
            <a:ext cx="2057400" cy="274637"/>
          </a:xfrm>
          <a:prstGeom prst="rect">
            <a:avLst/>
          </a:prstGeom>
        </p:spPr>
        <p:txBody>
          <a:bodyPr vert="horz" lIns="91440" tIns="45720" rIns="91440" bIns="45720" rtlCol="0" anchor="ctr"/>
          <a:lstStyle>
            <a:defPPr>
              <a:defRPr lang="de-D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65118A3-1793-2149-900A-53CEDCCBA901}" type="slidenum">
              <a:rPr lang="en-GB" smtClean="0"/>
              <a:pPr/>
              <a:t>23</a:t>
            </a:fld>
            <a:endParaRPr lang="en-GB" dirty="0"/>
          </a:p>
        </p:txBody>
      </p:sp>
    </p:spTree>
    <p:extLst>
      <p:ext uri="{BB962C8B-B14F-4D97-AF65-F5344CB8AC3E}">
        <p14:creationId xmlns:p14="http://schemas.microsoft.com/office/powerpoint/2010/main" val="13698954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DF0A130-E23E-3AB7-C20F-F072C38F9712}"/>
              </a:ext>
            </a:extLst>
          </p:cNvPr>
          <p:cNvSpPr>
            <a:spLocks noGrp="1"/>
          </p:cNvSpPr>
          <p:nvPr>
            <p:ph type="title"/>
          </p:nvPr>
        </p:nvSpPr>
        <p:spPr/>
        <p:txBody>
          <a:bodyPr/>
          <a:lstStyle/>
          <a:p>
            <a:r>
              <a:rPr lang="de-DE" dirty="0"/>
              <a:t>Key </a:t>
            </a:r>
            <a:r>
              <a:rPr lang="de-DE" dirty="0" err="1"/>
              <a:t>Insights</a:t>
            </a:r>
            <a:endParaRPr lang="de-DE" dirty="0"/>
          </a:p>
        </p:txBody>
      </p:sp>
      <p:sp>
        <p:nvSpPr>
          <p:cNvPr id="4" name="Textplatzhalter 3">
            <a:extLst>
              <a:ext uri="{FF2B5EF4-FFF2-40B4-BE49-F238E27FC236}">
                <a16:creationId xmlns:a16="http://schemas.microsoft.com/office/drawing/2014/main" id="{9E5E343A-F13B-E2FC-435B-FFFE45A0767D}"/>
              </a:ext>
            </a:extLst>
          </p:cNvPr>
          <p:cNvSpPr>
            <a:spLocks noGrp="1"/>
          </p:cNvSpPr>
          <p:nvPr>
            <p:ph type="body" sz="half" idx="2"/>
          </p:nvPr>
        </p:nvSpPr>
        <p:spPr/>
        <p:txBody>
          <a:bodyPr/>
          <a:lstStyle/>
          <a:p>
            <a:pPr marL="0" indent="0">
              <a:buNone/>
            </a:pPr>
            <a:r>
              <a:rPr lang="de-DE" b="1" dirty="0" err="1"/>
              <a:t>Results</a:t>
            </a:r>
            <a:r>
              <a:rPr lang="de-DE" b="1" dirty="0"/>
              <a:t>:</a:t>
            </a:r>
          </a:p>
          <a:p>
            <a:r>
              <a:rPr lang="de-DE" dirty="0"/>
              <a:t>Engine </a:t>
            </a:r>
            <a:r>
              <a:rPr lang="de-DE" dirty="0" err="1"/>
              <a:t>handels</a:t>
            </a:r>
            <a:r>
              <a:rPr lang="de-DE" dirty="0"/>
              <a:t> </a:t>
            </a:r>
            <a:r>
              <a:rPr lang="de-DE" b="1" dirty="0" err="1"/>
              <a:t>any</a:t>
            </a:r>
            <a:r>
              <a:rPr lang="de-DE" b="1" dirty="0"/>
              <a:t> </a:t>
            </a:r>
            <a:r>
              <a:rPr lang="de-DE" b="1" dirty="0" err="1"/>
              <a:t>public</a:t>
            </a:r>
            <a:r>
              <a:rPr lang="de-DE" b="1" dirty="0"/>
              <a:t> </a:t>
            </a:r>
            <a:r>
              <a:rPr lang="de-DE" b="1" dirty="0" err="1"/>
              <a:t>companies</a:t>
            </a:r>
            <a:r>
              <a:rPr lang="de-DE" b="1" dirty="0"/>
              <a:t> </a:t>
            </a:r>
            <a:r>
              <a:rPr lang="de-DE" b="1" dirty="0" err="1"/>
              <a:t>ticker</a:t>
            </a:r>
            <a:r>
              <a:rPr lang="de-DE" b="1" dirty="0"/>
              <a:t> </a:t>
            </a:r>
            <a:r>
              <a:rPr lang="de-DE" dirty="0" err="1"/>
              <a:t>from</a:t>
            </a:r>
            <a:r>
              <a:rPr lang="de-DE" dirty="0"/>
              <a:t> </a:t>
            </a:r>
            <a:r>
              <a:rPr lang="de-DE" dirty="0" err="1"/>
              <a:t>yfinance</a:t>
            </a:r>
            <a:r>
              <a:rPr lang="de-DE" dirty="0"/>
              <a:t> – </a:t>
            </a:r>
            <a:r>
              <a:rPr lang="de-DE" b="1" dirty="0" err="1"/>
              <a:t>comparison</a:t>
            </a:r>
            <a:r>
              <a:rPr lang="de-DE" dirty="0"/>
              <a:t> </a:t>
            </a:r>
            <a:r>
              <a:rPr lang="de-DE" dirty="0" err="1"/>
              <a:t>of</a:t>
            </a:r>
            <a:r>
              <a:rPr lang="de-DE" dirty="0"/>
              <a:t> </a:t>
            </a:r>
            <a:r>
              <a:rPr lang="de-DE" dirty="0" err="1"/>
              <a:t>any</a:t>
            </a:r>
            <a:r>
              <a:rPr lang="de-DE" dirty="0"/>
              <a:t> </a:t>
            </a:r>
            <a:r>
              <a:rPr lang="de-DE" b="1" dirty="0" err="1"/>
              <a:t>two</a:t>
            </a:r>
            <a:r>
              <a:rPr lang="de-DE" b="1" dirty="0"/>
              <a:t> </a:t>
            </a:r>
            <a:r>
              <a:rPr lang="de-DE" b="1" dirty="0" err="1"/>
              <a:t>companies</a:t>
            </a:r>
            <a:r>
              <a:rPr lang="de-DE" b="1" dirty="0"/>
              <a:t> </a:t>
            </a:r>
            <a:r>
              <a:rPr lang="de-DE" dirty="0" err="1"/>
              <a:t>you</a:t>
            </a:r>
            <a:r>
              <a:rPr lang="de-DE" dirty="0"/>
              <a:t> </a:t>
            </a:r>
            <a:r>
              <a:rPr lang="de-DE" dirty="0" err="1"/>
              <a:t>are</a:t>
            </a:r>
            <a:r>
              <a:rPr lang="de-DE" dirty="0"/>
              <a:t> </a:t>
            </a:r>
            <a:r>
              <a:rPr lang="de-DE" dirty="0" err="1"/>
              <a:t>interested</a:t>
            </a:r>
            <a:r>
              <a:rPr lang="de-DE" dirty="0"/>
              <a:t> in and </a:t>
            </a:r>
            <a:r>
              <a:rPr lang="de-DE" dirty="0" err="1"/>
              <a:t>see</a:t>
            </a:r>
            <a:r>
              <a:rPr lang="de-DE" dirty="0"/>
              <a:t> </a:t>
            </a:r>
            <a:r>
              <a:rPr lang="de-DE" dirty="0" err="1"/>
              <a:t>financial</a:t>
            </a:r>
            <a:r>
              <a:rPr lang="de-DE" dirty="0"/>
              <a:t> </a:t>
            </a:r>
            <a:r>
              <a:rPr lang="de-DE" dirty="0" err="1"/>
              <a:t>ratios</a:t>
            </a:r>
            <a:r>
              <a:rPr lang="de-DE" dirty="0"/>
              <a:t> in a matter </a:t>
            </a:r>
            <a:r>
              <a:rPr lang="de-DE" dirty="0" err="1"/>
              <a:t>of</a:t>
            </a:r>
            <a:r>
              <a:rPr lang="de-DE" dirty="0"/>
              <a:t> </a:t>
            </a:r>
            <a:r>
              <a:rPr lang="de-DE" dirty="0" err="1"/>
              <a:t>milliseconds</a:t>
            </a:r>
            <a:endParaRPr lang="de-DE" dirty="0"/>
          </a:p>
          <a:p>
            <a:r>
              <a:rPr lang="de-DE" dirty="0"/>
              <a:t>Financial </a:t>
            </a:r>
            <a:r>
              <a:rPr lang="de-DE" dirty="0" err="1"/>
              <a:t>ratios</a:t>
            </a:r>
            <a:r>
              <a:rPr lang="de-DE" dirty="0"/>
              <a:t> </a:t>
            </a:r>
            <a:r>
              <a:rPr lang="de-DE" dirty="0" err="1"/>
              <a:t>only</a:t>
            </a:r>
            <a:r>
              <a:rPr lang="de-DE" dirty="0"/>
              <a:t> </a:t>
            </a:r>
            <a:r>
              <a:rPr lang="de-DE" dirty="0" err="1"/>
              <a:t>become</a:t>
            </a:r>
            <a:r>
              <a:rPr lang="de-DE" dirty="0"/>
              <a:t> </a:t>
            </a:r>
            <a:r>
              <a:rPr lang="de-DE" dirty="0" err="1"/>
              <a:t>meaningful</a:t>
            </a:r>
            <a:r>
              <a:rPr lang="de-DE" dirty="0"/>
              <a:t> </a:t>
            </a:r>
            <a:r>
              <a:rPr lang="de-DE" dirty="0" err="1"/>
              <a:t>with</a:t>
            </a:r>
            <a:r>
              <a:rPr lang="de-DE" dirty="0"/>
              <a:t> an </a:t>
            </a:r>
            <a:r>
              <a:rPr lang="de-DE" b="1" dirty="0"/>
              <a:t>in-</a:t>
            </a:r>
            <a:r>
              <a:rPr lang="de-DE" b="1" dirty="0" err="1"/>
              <a:t>depth</a:t>
            </a:r>
            <a:r>
              <a:rPr lang="de-DE" b="1" dirty="0"/>
              <a:t> </a:t>
            </a:r>
            <a:r>
              <a:rPr lang="de-DE" b="1" dirty="0" err="1"/>
              <a:t>understanding</a:t>
            </a:r>
            <a:r>
              <a:rPr lang="de-DE" b="1" dirty="0"/>
              <a:t> </a:t>
            </a:r>
            <a:r>
              <a:rPr lang="de-DE" b="1" dirty="0" err="1"/>
              <a:t>of</a:t>
            </a:r>
            <a:r>
              <a:rPr lang="de-DE" b="1" dirty="0"/>
              <a:t> </a:t>
            </a:r>
            <a:r>
              <a:rPr lang="de-DE" b="1" dirty="0" err="1"/>
              <a:t>the</a:t>
            </a:r>
            <a:r>
              <a:rPr lang="de-DE" b="1" dirty="0"/>
              <a:t> </a:t>
            </a:r>
            <a:r>
              <a:rPr lang="de-DE" b="1" dirty="0" err="1"/>
              <a:t>business</a:t>
            </a:r>
            <a:r>
              <a:rPr lang="de-DE" b="1" dirty="0"/>
              <a:t> </a:t>
            </a:r>
            <a:r>
              <a:rPr lang="de-DE" b="1" dirty="0" err="1"/>
              <a:t>model</a:t>
            </a:r>
            <a:endParaRPr lang="de-DE" b="1" dirty="0"/>
          </a:p>
          <a:p>
            <a:r>
              <a:rPr lang="de-DE" b="1" dirty="0"/>
              <a:t>Total Assets </a:t>
            </a:r>
            <a:r>
              <a:rPr lang="de-DE" dirty="0" err="1"/>
              <a:t>size</a:t>
            </a:r>
            <a:r>
              <a:rPr lang="de-DE" dirty="0"/>
              <a:t> </a:t>
            </a:r>
            <a:r>
              <a:rPr lang="de-DE" dirty="0" err="1"/>
              <a:t>is</a:t>
            </a:r>
            <a:r>
              <a:rPr lang="de-DE" dirty="0"/>
              <a:t> </a:t>
            </a:r>
            <a:r>
              <a:rPr lang="de-DE" b="1" dirty="0" err="1"/>
              <a:t>equal</a:t>
            </a:r>
            <a:r>
              <a:rPr lang="de-DE" b="1" dirty="0"/>
              <a:t> </a:t>
            </a:r>
            <a:r>
              <a:rPr lang="de-DE" dirty="0" err="1"/>
              <a:t>for</a:t>
            </a:r>
            <a:r>
              <a:rPr lang="de-DE" dirty="0"/>
              <a:t> </a:t>
            </a:r>
            <a:r>
              <a:rPr lang="de-DE" dirty="0" err="1"/>
              <a:t>both</a:t>
            </a:r>
            <a:r>
              <a:rPr lang="de-DE" dirty="0"/>
              <a:t> </a:t>
            </a:r>
            <a:r>
              <a:rPr lang="de-DE" dirty="0" err="1"/>
              <a:t>companies</a:t>
            </a:r>
            <a:endParaRPr lang="de-DE" dirty="0"/>
          </a:p>
          <a:p>
            <a:r>
              <a:rPr lang="de-DE" b="1" dirty="0" err="1"/>
              <a:t>Profitability</a:t>
            </a:r>
            <a:r>
              <a:rPr lang="de-DE" b="1" dirty="0"/>
              <a:t> </a:t>
            </a:r>
            <a:r>
              <a:rPr lang="de-DE" dirty="0" err="1"/>
              <a:t>is</a:t>
            </a:r>
            <a:r>
              <a:rPr lang="de-DE" dirty="0"/>
              <a:t> </a:t>
            </a:r>
            <a:r>
              <a:rPr lang="de-DE" b="1" dirty="0" err="1"/>
              <a:t>almost</a:t>
            </a:r>
            <a:r>
              <a:rPr lang="de-DE" dirty="0"/>
              <a:t> </a:t>
            </a:r>
            <a:r>
              <a:rPr lang="de-DE" b="1" dirty="0" err="1"/>
              <a:t>equal</a:t>
            </a:r>
            <a:r>
              <a:rPr lang="de-DE" b="1" dirty="0"/>
              <a:t> </a:t>
            </a:r>
            <a:r>
              <a:rPr lang="de-DE" dirty="0"/>
              <a:t>(same </a:t>
            </a:r>
            <a:r>
              <a:rPr lang="de-DE" dirty="0" err="1"/>
              <a:t>business</a:t>
            </a:r>
            <a:r>
              <a:rPr lang="de-DE" dirty="0"/>
              <a:t> </a:t>
            </a:r>
            <a:r>
              <a:rPr lang="de-DE" dirty="0" err="1"/>
              <a:t>model</a:t>
            </a:r>
            <a:r>
              <a:rPr lang="de-DE" dirty="0"/>
              <a:t>)</a:t>
            </a:r>
          </a:p>
          <a:p>
            <a:pPr marL="0" indent="0">
              <a:buNone/>
            </a:pPr>
            <a:r>
              <a:rPr lang="de-DE" b="1" dirty="0"/>
              <a:t>Outlook:</a:t>
            </a:r>
          </a:p>
          <a:p>
            <a:r>
              <a:rPr lang="de-DE" dirty="0" err="1"/>
              <a:t>Qualtitative</a:t>
            </a:r>
            <a:r>
              <a:rPr lang="de-DE" dirty="0"/>
              <a:t> </a:t>
            </a:r>
            <a:r>
              <a:rPr lang="de-DE" dirty="0" err="1"/>
              <a:t>research</a:t>
            </a:r>
            <a:r>
              <a:rPr lang="de-DE" dirty="0"/>
              <a:t> </a:t>
            </a:r>
            <a:r>
              <a:rPr lang="de-DE" dirty="0" err="1"/>
              <a:t>remains</a:t>
            </a:r>
            <a:r>
              <a:rPr lang="de-DE" dirty="0"/>
              <a:t> just </a:t>
            </a:r>
            <a:r>
              <a:rPr lang="de-DE" dirty="0" err="1"/>
              <a:t>as</a:t>
            </a:r>
            <a:r>
              <a:rPr lang="de-DE" dirty="0"/>
              <a:t> </a:t>
            </a:r>
            <a:r>
              <a:rPr lang="de-DE" dirty="0" err="1"/>
              <a:t>important</a:t>
            </a:r>
            <a:r>
              <a:rPr lang="de-DE" dirty="0"/>
              <a:t> </a:t>
            </a:r>
            <a:r>
              <a:rPr lang="de-DE" dirty="0">
                <a:sym typeface="Wingdings" panose="05000000000000000000" pitchFamily="2" charset="2"/>
              </a:rPr>
              <a:t> An </a:t>
            </a:r>
            <a:r>
              <a:rPr lang="de-DE" b="1" dirty="0">
                <a:sym typeface="Wingdings" panose="05000000000000000000" pitchFamily="2" charset="2"/>
              </a:rPr>
              <a:t>LLM </a:t>
            </a:r>
            <a:r>
              <a:rPr lang="de-DE" b="1" dirty="0" err="1">
                <a:sym typeface="Wingdings" panose="05000000000000000000" pitchFamily="2" charset="2"/>
              </a:rPr>
              <a:t>dashboard</a:t>
            </a:r>
            <a:r>
              <a:rPr lang="de-DE" b="1" dirty="0">
                <a:sym typeface="Wingdings" panose="05000000000000000000" pitchFamily="2" charset="2"/>
              </a:rPr>
              <a:t> feature </a:t>
            </a:r>
            <a:r>
              <a:rPr lang="de-DE" dirty="0" err="1">
                <a:sym typeface="Wingdings" panose="05000000000000000000" pitchFamily="2" charset="2"/>
              </a:rPr>
              <a:t>could</a:t>
            </a:r>
            <a:r>
              <a:rPr lang="de-DE" dirty="0">
                <a:sym typeface="Wingdings" panose="05000000000000000000" pitchFamily="2" charset="2"/>
              </a:rPr>
              <a:t> support in </a:t>
            </a:r>
            <a:r>
              <a:rPr lang="de-DE" dirty="0" err="1">
                <a:sym typeface="Wingdings" panose="05000000000000000000" pitchFamily="2" charset="2"/>
              </a:rPr>
              <a:t>information</a:t>
            </a:r>
            <a:r>
              <a:rPr lang="de-DE" dirty="0">
                <a:sym typeface="Wingdings" panose="05000000000000000000" pitchFamily="2" charset="2"/>
              </a:rPr>
              <a:t>/</a:t>
            </a:r>
            <a:r>
              <a:rPr lang="de-DE" b="1" dirty="0" err="1">
                <a:sym typeface="Wingdings" panose="05000000000000000000" pitchFamily="2" charset="2"/>
              </a:rPr>
              <a:t>text</a:t>
            </a:r>
            <a:r>
              <a:rPr lang="de-DE" b="1" dirty="0">
                <a:sym typeface="Wingdings" panose="05000000000000000000" pitchFamily="2" charset="2"/>
              </a:rPr>
              <a:t> </a:t>
            </a:r>
            <a:r>
              <a:rPr lang="de-DE" b="1" dirty="0" err="1">
                <a:sym typeface="Wingdings" panose="05000000000000000000" pitchFamily="2" charset="2"/>
              </a:rPr>
              <a:t>retrieval</a:t>
            </a:r>
            <a:endParaRPr lang="de-DE" b="1" dirty="0"/>
          </a:p>
        </p:txBody>
      </p:sp>
      <p:sp>
        <p:nvSpPr>
          <p:cNvPr id="5" name="Textplatzhalter 4">
            <a:extLst>
              <a:ext uri="{FF2B5EF4-FFF2-40B4-BE49-F238E27FC236}">
                <a16:creationId xmlns:a16="http://schemas.microsoft.com/office/drawing/2014/main" id="{46706AD3-1689-1638-B2D0-FA16DB933E12}"/>
              </a:ext>
            </a:extLst>
          </p:cNvPr>
          <p:cNvSpPr>
            <a:spLocks noGrp="1"/>
          </p:cNvSpPr>
          <p:nvPr>
            <p:ph type="body" sz="half" idx="14"/>
          </p:nvPr>
        </p:nvSpPr>
        <p:spPr/>
        <p:txBody>
          <a:bodyPr/>
          <a:lstStyle/>
          <a:p>
            <a:r>
              <a:rPr lang="de-DE" dirty="0" err="1"/>
              <a:t>Conclusion</a:t>
            </a:r>
            <a:endParaRPr lang="de-DE" dirty="0"/>
          </a:p>
        </p:txBody>
      </p:sp>
    </p:spTree>
    <p:extLst>
      <p:ext uri="{BB962C8B-B14F-4D97-AF65-F5344CB8AC3E}">
        <p14:creationId xmlns:p14="http://schemas.microsoft.com/office/powerpoint/2010/main" val="21917662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D7C57-49B0-4949-B2DB-5C50C7997427}"/>
              </a:ext>
            </a:extLst>
          </p:cNvPr>
          <p:cNvSpPr>
            <a:spLocks noGrp="1"/>
          </p:cNvSpPr>
          <p:nvPr>
            <p:ph type="title"/>
          </p:nvPr>
        </p:nvSpPr>
        <p:spPr>
          <a:xfrm>
            <a:off x="385575" y="3381521"/>
            <a:ext cx="8533699" cy="1965394"/>
          </a:xfrm>
        </p:spPr>
        <p:txBody>
          <a:bodyPr/>
          <a:lstStyle/>
          <a:p>
            <a:r>
              <a:rPr lang="en-GB" dirty="0"/>
              <a:t>THANKS FOR </a:t>
            </a:r>
            <a:br>
              <a:rPr lang="en-GB" dirty="0"/>
            </a:br>
            <a:r>
              <a:rPr lang="en-GB" dirty="0"/>
              <a:t>YOUR ATTENTION</a:t>
            </a:r>
            <a:br>
              <a:rPr lang="en-GB" dirty="0"/>
            </a:br>
            <a:endParaRPr lang="en-GB" dirty="0"/>
          </a:p>
        </p:txBody>
      </p:sp>
      <p:sp>
        <p:nvSpPr>
          <p:cNvPr id="3" name="Foliennummernplatzhalter 4">
            <a:extLst>
              <a:ext uri="{FF2B5EF4-FFF2-40B4-BE49-F238E27FC236}">
                <a16:creationId xmlns:a16="http://schemas.microsoft.com/office/drawing/2014/main" id="{A3A3D11B-74D0-4C2F-0FA1-034D0A328E26}"/>
              </a:ext>
            </a:extLst>
          </p:cNvPr>
          <p:cNvSpPr txBox="1">
            <a:spLocks/>
          </p:cNvSpPr>
          <p:nvPr/>
        </p:nvSpPr>
        <p:spPr>
          <a:xfrm>
            <a:off x="0" y="4840288"/>
            <a:ext cx="2057400" cy="274637"/>
          </a:xfrm>
          <a:prstGeom prst="rect">
            <a:avLst/>
          </a:prstGeom>
        </p:spPr>
        <p:txBody>
          <a:bodyPr vert="horz" lIns="91440" tIns="45720" rIns="91440" bIns="45720" rtlCol="0" anchor="ctr"/>
          <a:lstStyle>
            <a:defPPr>
              <a:defRPr lang="de-D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65118A3-1793-2149-900A-53CEDCCBA901}" type="slidenum">
              <a:rPr lang="en-GB" smtClean="0"/>
              <a:pPr/>
              <a:t>25</a:t>
            </a:fld>
            <a:endParaRPr lang="en-GB" dirty="0"/>
          </a:p>
        </p:txBody>
      </p:sp>
    </p:spTree>
    <p:extLst>
      <p:ext uri="{BB962C8B-B14F-4D97-AF65-F5344CB8AC3E}">
        <p14:creationId xmlns:p14="http://schemas.microsoft.com/office/powerpoint/2010/main" val="39354137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30EC9B9F-76A2-9EA0-0FBF-36F4828DC35F}"/>
              </a:ext>
            </a:extLst>
          </p:cNvPr>
          <p:cNvSpPr>
            <a:spLocks noGrp="1"/>
          </p:cNvSpPr>
          <p:nvPr>
            <p:ph type="title"/>
          </p:nvPr>
        </p:nvSpPr>
        <p:spPr/>
        <p:txBody>
          <a:bodyPr/>
          <a:lstStyle/>
          <a:p>
            <a:r>
              <a:rPr lang="de-DE" dirty="0"/>
              <a:t>Links</a:t>
            </a:r>
          </a:p>
        </p:txBody>
      </p:sp>
      <p:sp>
        <p:nvSpPr>
          <p:cNvPr id="2" name="Textplatzhalter 1">
            <a:extLst>
              <a:ext uri="{FF2B5EF4-FFF2-40B4-BE49-F238E27FC236}">
                <a16:creationId xmlns:a16="http://schemas.microsoft.com/office/drawing/2014/main" id="{3A3996C1-3489-2D9E-7EC2-0CF4AE983CC0}"/>
              </a:ext>
            </a:extLst>
          </p:cNvPr>
          <p:cNvSpPr>
            <a:spLocks noGrp="1"/>
          </p:cNvSpPr>
          <p:nvPr>
            <p:ph type="body" sz="half" idx="2"/>
          </p:nvPr>
        </p:nvSpPr>
        <p:spPr>
          <a:xfrm>
            <a:off x="385575" y="1374889"/>
            <a:ext cx="8431331" cy="3172767"/>
          </a:xfrm>
        </p:spPr>
        <p:txBody>
          <a:bodyPr/>
          <a:lstStyle/>
          <a:p>
            <a:pPr marL="0" indent="0">
              <a:buNone/>
            </a:pPr>
            <a:r>
              <a:rPr lang="de-DE" dirty="0">
                <a:hlinkClick r:id="rId2"/>
              </a:rPr>
              <a:t>Project GitHub Repo</a:t>
            </a:r>
            <a:r>
              <a:rPr lang="de-DE" dirty="0"/>
              <a:t> (Code Base)</a:t>
            </a:r>
            <a:endParaRPr lang="de-DE" dirty="0">
              <a:hlinkClick r:id="rId3"/>
            </a:endParaRPr>
          </a:p>
          <a:p>
            <a:pPr marL="0" indent="0">
              <a:buNone/>
            </a:pPr>
            <a:r>
              <a:rPr lang="de-DE" dirty="0">
                <a:hlinkClick r:id="rId3"/>
              </a:rPr>
              <a:t>PepsiCo Brand Portfolio</a:t>
            </a:r>
            <a:r>
              <a:rPr lang="de-DE" dirty="0"/>
              <a:t> (Image)</a:t>
            </a:r>
          </a:p>
          <a:p>
            <a:pPr marL="0" indent="0">
              <a:buNone/>
            </a:pPr>
            <a:r>
              <a:rPr lang="de-DE" dirty="0">
                <a:hlinkClick r:id="rId4"/>
              </a:rPr>
              <a:t>PepsiCo Form 10-K</a:t>
            </a:r>
            <a:endParaRPr lang="de-DE" dirty="0"/>
          </a:p>
          <a:p>
            <a:pPr marL="0" indent="0">
              <a:buNone/>
            </a:pPr>
            <a:r>
              <a:rPr lang="de-DE" dirty="0">
                <a:hlinkClick r:id="rId5"/>
              </a:rPr>
              <a:t>Coca-Cola Brand Portfolio</a:t>
            </a:r>
            <a:r>
              <a:rPr lang="de-DE" dirty="0"/>
              <a:t> (Image)</a:t>
            </a:r>
          </a:p>
          <a:p>
            <a:pPr marL="0" indent="0">
              <a:buNone/>
            </a:pPr>
            <a:r>
              <a:rPr lang="de-DE" dirty="0">
                <a:hlinkClick r:id="rId6"/>
              </a:rPr>
              <a:t>Coca-Cola Form 10-K</a:t>
            </a:r>
            <a:endParaRPr lang="de-DE" dirty="0"/>
          </a:p>
          <a:p>
            <a:pPr marL="0" indent="0">
              <a:buNone/>
            </a:pPr>
            <a:r>
              <a:rPr lang="de-DE" dirty="0" err="1">
                <a:hlinkClick r:id="rId7"/>
              </a:rPr>
              <a:t>yFinance</a:t>
            </a:r>
            <a:r>
              <a:rPr lang="de-DE" dirty="0">
                <a:hlinkClick r:id="rId7"/>
              </a:rPr>
              <a:t> </a:t>
            </a:r>
            <a:r>
              <a:rPr lang="de-DE" dirty="0"/>
              <a:t>(Data)</a:t>
            </a:r>
          </a:p>
          <a:p>
            <a:pPr marL="0" indent="0">
              <a:buNone/>
            </a:pPr>
            <a:r>
              <a:rPr lang="de-DE" dirty="0" err="1">
                <a:hlinkClick r:id="rId8"/>
              </a:rPr>
              <a:t>Streamlit</a:t>
            </a:r>
            <a:r>
              <a:rPr lang="de-DE" dirty="0"/>
              <a:t> (Apps/Dashboard)</a:t>
            </a:r>
          </a:p>
          <a:p>
            <a:pPr marL="0" indent="0">
              <a:buNone/>
            </a:pPr>
            <a:r>
              <a:rPr lang="de-DE" dirty="0" err="1">
                <a:hlinkClick r:id="rId9"/>
              </a:rPr>
              <a:t>Plotly</a:t>
            </a:r>
            <a:r>
              <a:rPr lang="de-DE" dirty="0"/>
              <a:t> (</a:t>
            </a:r>
            <a:r>
              <a:rPr lang="de-DE" dirty="0" err="1"/>
              <a:t>Graphing</a:t>
            </a:r>
            <a:r>
              <a:rPr lang="de-DE" dirty="0"/>
              <a:t> Library </a:t>
            </a:r>
            <a:r>
              <a:rPr lang="de-DE" dirty="0" err="1"/>
              <a:t>for</a:t>
            </a:r>
            <a:r>
              <a:rPr lang="de-DE" dirty="0"/>
              <a:t> Python)</a:t>
            </a:r>
          </a:p>
          <a:p>
            <a:pPr marL="0" indent="0">
              <a:buNone/>
            </a:pPr>
            <a:r>
              <a:rPr lang="de-DE" dirty="0">
                <a:hlinkClick r:id="rId10"/>
              </a:rPr>
              <a:t>Coca-Cola </a:t>
            </a:r>
            <a:r>
              <a:rPr lang="de-DE" dirty="0" err="1">
                <a:hlinkClick r:id="rId10"/>
              </a:rPr>
              <a:t>Bottling</a:t>
            </a:r>
            <a:r>
              <a:rPr lang="de-DE" dirty="0">
                <a:hlinkClick r:id="rId10"/>
              </a:rPr>
              <a:t> Business Model</a:t>
            </a:r>
          </a:p>
          <a:p>
            <a:pPr marL="0" indent="0">
              <a:buNone/>
            </a:pPr>
            <a:r>
              <a:rPr lang="de-DE" sz="1600" dirty="0">
                <a:solidFill>
                  <a:schemeClr val="tx2"/>
                </a:solidFill>
                <a:hlinkClick r:id="rId11"/>
              </a:rPr>
              <a:t>Statista</a:t>
            </a:r>
            <a:r>
              <a:rPr lang="de-DE" sz="1600" dirty="0">
                <a:solidFill>
                  <a:schemeClr val="tx2"/>
                </a:solidFill>
                <a:hlinkClick r:id="rId10"/>
              </a:rPr>
              <a:t> (Brand Value)</a:t>
            </a:r>
            <a:r>
              <a:rPr lang="de-DE" dirty="0">
                <a:hlinkClick r:id="rId10"/>
              </a:rPr>
              <a:t> </a:t>
            </a:r>
            <a:endParaRPr lang="de-DE" dirty="0"/>
          </a:p>
        </p:txBody>
      </p:sp>
      <p:sp>
        <p:nvSpPr>
          <p:cNvPr id="3" name="Textplatzhalter 2">
            <a:extLst>
              <a:ext uri="{FF2B5EF4-FFF2-40B4-BE49-F238E27FC236}">
                <a16:creationId xmlns:a16="http://schemas.microsoft.com/office/drawing/2014/main" id="{B71C9911-E631-9717-4E0B-AC62243967D6}"/>
              </a:ext>
            </a:extLst>
          </p:cNvPr>
          <p:cNvSpPr>
            <a:spLocks noGrp="1"/>
          </p:cNvSpPr>
          <p:nvPr>
            <p:ph type="body" sz="half" idx="14"/>
          </p:nvPr>
        </p:nvSpPr>
        <p:spPr/>
        <p:txBody>
          <a:bodyPr/>
          <a:lstStyle/>
          <a:p>
            <a:r>
              <a:rPr lang="de-DE" dirty="0"/>
              <a:t>Links</a:t>
            </a:r>
          </a:p>
        </p:txBody>
      </p:sp>
      <p:sp>
        <p:nvSpPr>
          <p:cNvPr id="13" name="Foliennummernplatzhalter 4">
            <a:extLst>
              <a:ext uri="{FF2B5EF4-FFF2-40B4-BE49-F238E27FC236}">
                <a16:creationId xmlns:a16="http://schemas.microsoft.com/office/drawing/2014/main" id="{8CB0BFCD-E817-5C9E-B6F6-8B4CDE40C66B}"/>
              </a:ext>
            </a:extLst>
          </p:cNvPr>
          <p:cNvSpPr txBox="1">
            <a:spLocks/>
          </p:cNvSpPr>
          <p:nvPr/>
        </p:nvSpPr>
        <p:spPr>
          <a:xfrm>
            <a:off x="0" y="4840288"/>
            <a:ext cx="2057400" cy="274637"/>
          </a:xfrm>
          <a:prstGeom prst="rect">
            <a:avLst/>
          </a:prstGeom>
        </p:spPr>
        <p:txBody>
          <a:bodyPr vert="horz" lIns="91440" tIns="45720" rIns="91440" bIns="45720" rtlCol="0" anchor="ctr"/>
          <a:lstStyle>
            <a:defPPr>
              <a:defRPr lang="de-DE"/>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65118A3-1793-2149-900A-53CEDCCBA901}" type="slidenum">
              <a:rPr lang="en-GB" smtClean="0"/>
              <a:pPr/>
              <a:t>26</a:t>
            </a:fld>
            <a:endParaRPr lang="en-GB" dirty="0"/>
          </a:p>
        </p:txBody>
      </p:sp>
    </p:spTree>
    <p:extLst>
      <p:ext uri="{BB962C8B-B14F-4D97-AF65-F5344CB8AC3E}">
        <p14:creationId xmlns:p14="http://schemas.microsoft.com/office/powerpoint/2010/main" val="2892961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3AAE89B9-5EC0-3BD4-53C2-B2FA3DE85819}"/>
              </a:ext>
            </a:extLst>
          </p:cNvPr>
          <p:cNvSpPr>
            <a:spLocks noGrp="1"/>
          </p:cNvSpPr>
          <p:nvPr>
            <p:ph type="title"/>
          </p:nvPr>
        </p:nvSpPr>
        <p:spPr/>
        <p:txBody>
          <a:bodyPr/>
          <a:lstStyle/>
          <a:p>
            <a:r>
              <a:rPr lang="en-US" dirty="0"/>
              <a:t>Python-powered Financial Analysis engine &amp; Dashboard</a:t>
            </a:r>
            <a:endParaRPr lang="de-DE" dirty="0"/>
          </a:p>
        </p:txBody>
      </p:sp>
      <p:sp>
        <p:nvSpPr>
          <p:cNvPr id="7" name="Textplatzhalter 6">
            <a:extLst>
              <a:ext uri="{FF2B5EF4-FFF2-40B4-BE49-F238E27FC236}">
                <a16:creationId xmlns:a16="http://schemas.microsoft.com/office/drawing/2014/main" id="{B2D49442-5ACF-930F-17ED-044198E42D20}"/>
              </a:ext>
            </a:extLst>
          </p:cNvPr>
          <p:cNvSpPr>
            <a:spLocks noGrp="1"/>
          </p:cNvSpPr>
          <p:nvPr>
            <p:ph type="body" sz="half" idx="2"/>
          </p:nvPr>
        </p:nvSpPr>
        <p:spPr>
          <a:xfrm>
            <a:off x="385576" y="1688966"/>
            <a:ext cx="3919724" cy="2223672"/>
          </a:xfrm>
          <a:ln>
            <a:solidFill>
              <a:schemeClr val="bg2"/>
            </a:solidFill>
          </a:ln>
        </p:spPr>
        <p:txBody>
          <a:bodyPr>
            <a:noAutofit/>
          </a:bodyPr>
          <a:lstStyle/>
          <a:p>
            <a:pPr marL="0" indent="0">
              <a:lnSpc>
                <a:spcPct val="100000"/>
              </a:lnSpc>
              <a:buNone/>
            </a:pPr>
            <a:r>
              <a:rPr lang="de-DE" sz="1400" b="1" dirty="0"/>
              <a:t>Pain Point:</a:t>
            </a:r>
          </a:p>
          <a:p>
            <a:pPr>
              <a:lnSpc>
                <a:spcPct val="100000"/>
              </a:lnSpc>
            </a:pPr>
            <a:r>
              <a:rPr lang="en-US" sz="1400" dirty="0"/>
              <a:t>Manual data retrieval from financial sources is time-consuming and prone to errors</a:t>
            </a:r>
          </a:p>
          <a:p>
            <a:pPr>
              <a:lnSpc>
                <a:spcPct val="100000"/>
              </a:lnSpc>
            </a:pPr>
            <a:r>
              <a:rPr lang="en-US" sz="1400" dirty="0"/>
              <a:t>Investors and analysts need for financial comparison</a:t>
            </a:r>
            <a:endParaRPr lang="de-DE" sz="1400" dirty="0"/>
          </a:p>
          <a:p>
            <a:pPr marL="0" indent="0">
              <a:lnSpc>
                <a:spcPct val="100000"/>
              </a:lnSpc>
              <a:buNone/>
            </a:pPr>
            <a:r>
              <a:rPr lang="de-DE" sz="1400" b="1" dirty="0"/>
              <a:t>Primary Data Sources:</a:t>
            </a:r>
          </a:p>
          <a:p>
            <a:pPr>
              <a:lnSpc>
                <a:spcPct val="100000"/>
              </a:lnSpc>
            </a:pPr>
            <a:r>
              <a:rPr lang="de-DE" sz="1400" dirty="0"/>
              <a:t>Income </a:t>
            </a:r>
            <a:r>
              <a:rPr lang="de-DE" sz="1400" dirty="0" err="1"/>
              <a:t>statement</a:t>
            </a:r>
            <a:r>
              <a:rPr lang="de-DE" sz="1400" dirty="0"/>
              <a:t>, </a:t>
            </a:r>
            <a:r>
              <a:rPr lang="de-DE" sz="1400" dirty="0" err="1"/>
              <a:t>balance</a:t>
            </a:r>
            <a:r>
              <a:rPr lang="de-DE" sz="1400" dirty="0"/>
              <a:t> </a:t>
            </a:r>
            <a:r>
              <a:rPr lang="de-DE" sz="1400" dirty="0" err="1"/>
              <a:t>sheet</a:t>
            </a:r>
            <a:r>
              <a:rPr lang="de-DE" sz="1400" dirty="0"/>
              <a:t>, cash </a:t>
            </a:r>
            <a:r>
              <a:rPr lang="de-DE" sz="1400" dirty="0" err="1"/>
              <a:t>flow</a:t>
            </a:r>
            <a:r>
              <a:rPr lang="de-DE" sz="1400" dirty="0"/>
              <a:t> </a:t>
            </a:r>
            <a:r>
              <a:rPr lang="de-DE" sz="1400" dirty="0" err="1"/>
              <a:t>statement</a:t>
            </a:r>
            <a:r>
              <a:rPr lang="de-DE" sz="1400" dirty="0"/>
              <a:t> </a:t>
            </a:r>
          </a:p>
          <a:p>
            <a:pPr marL="0" indent="0">
              <a:lnSpc>
                <a:spcPct val="100000"/>
              </a:lnSpc>
              <a:buNone/>
            </a:pPr>
            <a:endParaRPr lang="de-DE" sz="1400" dirty="0"/>
          </a:p>
        </p:txBody>
      </p:sp>
      <p:sp>
        <p:nvSpPr>
          <p:cNvPr id="10" name="Textplatzhalter 9">
            <a:extLst>
              <a:ext uri="{FF2B5EF4-FFF2-40B4-BE49-F238E27FC236}">
                <a16:creationId xmlns:a16="http://schemas.microsoft.com/office/drawing/2014/main" id="{24B29383-75A6-73E8-40F0-6822C8D243A0}"/>
              </a:ext>
            </a:extLst>
          </p:cNvPr>
          <p:cNvSpPr>
            <a:spLocks noGrp="1"/>
          </p:cNvSpPr>
          <p:nvPr>
            <p:ph type="body" sz="quarter" idx="13"/>
          </p:nvPr>
        </p:nvSpPr>
        <p:spPr>
          <a:xfrm>
            <a:off x="4838701" y="1688965"/>
            <a:ext cx="3978205" cy="2223671"/>
          </a:xfrm>
          <a:ln>
            <a:solidFill>
              <a:schemeClr val="bg2"/>
            </a:solidFill>
          </a:ln>
        </p:spPr>
        <p:txBody>
          <a:bodyPr/>
          <a:lstStyle/>
          <a:p>
            <a:pPr marL="0" indent="0">
              <a:lnSpc>
                <a:spcPct val="100000"/>
              </a:lnSpc>
              <a:buNone/>
            </a:pPr>
            <a:r>
              <a:rPr lang="de-DE" b="1" dirty="0"/>
              <a:t>Solution:</a:t>
            </a:r>
            <a:endParaRPr lang="de-DE" dirty="0"/>
          </a:p>
          <a:p>
            <a:pPr>
              <a:lnSpc>
                <a:spcPct val="100000"/>
              </a:lnSpc>
            </a:pPr>
            <a:r>
              <a:rPr lang="de-DE" dirty="0" err="1"/>
              <a:t>Automated</a:t>
            </a:r>
            <a:r>
              <a:rPr lang="de-DE" dirty="0"/>
              <a:t> </a:t>
            </a:r>
            <a:r>
              <a:rPr lang="de-DE" dirty="0" err="1"/>
              <a:t>financial</a:t>
            </a:r>
            <a:r>
              <a:rPr lang="de-DE" dirty="0"/>
              <a:t> </a:t>
            </a:r>
            <a:r>
              <a:rPr lang="de-DE" dirty="0" err="1"/>
              <a:t>data</a:t>
            </a:r>
            <a:r>
              <a:rPr lang="de-DE" dirty="0"/>
              <a:t> </a:t>
            </a:r>
            <a:r>
              <a:rPr lang="de-DE" dirty="0" err="1"/>
              <a:t>retrieval</a:t>
            </a:r>
            <a:r>
              <a:rPr lang="de-DE" dirty="0"/>
              <a:t> &amp; </a:t>
            </a:r>
            <a:r>
              <a:rPr lang="de-DE" dirty="0" err="1"/>
              <a:t>preprocessing</a:t>
            </a:r>
            <a:endParaRPr lang="de-DE" dirty="0"/>
          </a:p>
          <a:p>
            <a:pPr>
              <a:lnSpc>
                <a:spcPct val="100000"/>
              </a:lnSpc>
            </a:pPr>
            <a:r>
              <a:rPr lang="de-DE" dirty="0" err="1"/>
              <a:t>Calculation</a:t>
            </a:r>
            <a:r>
              <a:rPr lang="de-DE" dirty="0"/>
              <a:t> </a:t>
            </a:r>
            <a:r>
              <a:rPr lang="de-DE" dirty="0" err="1"/>
              <a:t>of</a:t>
            </a:r>
            <a:r>
              <a:rPr lang="de-DE" dirty="0"/>
              <a:t> relevant </a:t>
            </a:r>
            <a:r>
              <a:rPr lang="de-DE" dirty="0" err="1"/>
              <a:t>financial</a:t>
            </a:r>
            <a:r>
              <a:rPr lang="de-DE" dirty="0"/>
              <a:t> </a:t>
            </a:r>
            <a:r>
              <a:rPr lang="de-DE" dirty="0" err="1"/>
              <a:t>ratios</a:t>
            </a:r>
            <a:r>
              <a:rPr lang="de-DE" dirty="0"/>
              <a:t> </a:t>
            </a:r>
            <a:r>
              <a:rPr lang="de-DE" dirty="0" err="1"/>
              <a:t>over</a:t>
            </a:r>
            <a:r>
              <a:rPr lang="de-DE" dirty="0"/>
              <a:t> </a:t>
            </a:r>
            <a:br>
              <a:rPr lang="de-DE" dirty="0"/>
            </a:br>
            <a:r>
              <a:rPr lang="de-DE" dirty="0"/>
              <a:t>4 </a:t>
            </a:r>
            <a:r>
              <a:rPr lang="de-DE" dirty="0" err="1"/>
              <a:t>year</a:t>
            </a:r>
            <a:r>
              <a:rPr lang="de-DE" dirty="0"/>
              <a:t> </a:t>
            </a:r>
            <a:r>
              <a:rPr lang="de-DE" dirty="0" err="1"/>
              <a:t>horizon</a:t>
            </a:r>
            <a:endParaRPr lang="de-DE" dirty="0"/>
          </a:p>
          <a:p>
            <a:pPr>
              <a:lnSpc>
                <a:spcPct val="100000"/>
              </a:lnSpc>
            </a:pPr>
            <a:r>
              <a:rPr lang="de-DE" dirty="0"/>
              <a:t>User-</a:t>
            </a:r>
            <a:r>
              <a:rPr lang="de-DE" dirty="0" err="1"/>
              <a:t>friendly</a:t>
            </a:r>
            <a:r>
              <a:rPr lang="de-DE" dirty="0"/>
              <a:t> </a:t>
            </a:r>
            <a:r>
              <a:rPr lang="de-DE" dirty="0" err="1"/>
              <a:t>interactive</a:t>
            </a:r>
            <a:r>
              <a:rPr lang="de-DE" dirty="0"/>
              <a:t> </a:t>
            </a:r>
            <a:r>
              <a:rPr lang="de-DE" dirty="0" err="1"/>
              <a:t>dashboard</a:t>
            </a:r>
            <a:endParaRPr lang="de-DE" dirty="0"/>
          </a:p>
          <a:p>
            <a:pPr>
              <a:lnSpc>
                <a:spcPct val="100000"/>
              </a:lnSpc>
            </a:pPr>
            <a:r>
              <a:rPr lang="de-DE" dirty="0" err="1"/>
              <a:t>Comparison</a:t>
            </a:r>
            <a:r>
              <a:rPr lang="de-DE" dirty="0"/>
              <a:t> feature</a:t>
            </a:r>
          </a:p>
          <a:p>
            <a:pPr>
              <a:lnSpc>
                <a:spcPct val="100000"/>
              </a:lnSpc>
            </a:pPr>
            <a:endParaRPr lang="de-DE" dirty="0"/>
          </a:p>
          <a:p>
            <a:pPr>
              <a:lnSpc>
                <a:spcPct val="100000"/>
              </a:lnSpc>
            </a:pPr>
            <a:endParaRPr lang="de-DE" dirty="0"/>
          </a:p>
          <a:p>
            <a:pPr marL="0" indent="0">
              <a:lnSpc>
                <a:spcPct val="100000"/>
              </a:lnSpc>
              <a:buNone/>
            </a:pPr>
            <a:endParaRPr lang="de-DE" dirty="0"/>
          </a:p>
        </p:txBody>
      </p:sp>
      <p:sp>
        <p:nvSpPr>
          <p:cNvPr id="11" name="Textplatzhalter 10">
            <a:extLst>
              <a:ext uri="{FF2B5EF4-FFF2-40B4-BE49-F238E27FC236}">
                <a16:creationId xmlns:a16="http://schemas.microsoft.com/office/drawing/2014/main" id="{A86C09FC-4B17-991F-E6F9-B1A7A9589C97}"/>
              </a:ext>
            </a:extLst>
          </p:cNvPr>
          <p:cNvSpPr>
            <a:spLocks noGrp="1"/>
          </p:cNvSpPr>
          <p:nvPr>
            <p:ph type="body" sz="half" idx="14"/>
          </p:nvPr>
        </p:nvSpPr>
        <p:spPr/>
        <p:txBody>
          <a:bodyPr/>
          <a:lstStyle/>
          <a:p>
            <a:r>
              <a:rPr lang="en-US" sz="900" b="1" dirty="0"/>
              <a:t>Project Overview</a:t>
            </a:r>
            <a:endParaRPr lang="de-DE" sz="800" b="1" dirty="0"/>
          </a:p>
        </p:txBody>
      </p:sp>
      <p:sp>
        <p:nvSpPr>
          <p:cNvPr id="5" name="Foliennummernplatzhalter 4">
            <a:extLst>
              <a:ext uri="{FF2B5EF4-FFF2-40B4-BE49-F238E27FC236}">
                <a16:creationId xmlns:a16="http://schemas.microsoft.com/office/drawing/2014/main" id="{470AC333-50C3-1DEA-8A72-BA4647A09398}"/>
              </a:ext>
            </a:extLst>
          </p:cNvPr>
          <p:cNvSpPr>
            <a:spLocks noGrp="1"/>
          </p:cNvSpPr>
          <p:nvPr>
            <p:ph type="sldNum" sz="quarter" idx="4"/>
          </p:nvPr>
        </p:nvSpPr>
        <p:spPr/>
        <p:txBody>
          <a:bodyPr/>
          <a:lstStyle/>
          <a:p>
            <a:fld id="{365118A3-1793-2149-900A-53CEDCCBA901}" type="slidenum">
              <a:rPr lang="en-GB" smtClean="0"/>
              <a:pPr/>
              <a:t>3</a:t>
            </a:fld>
            <a:endParaRPr lang="en-GB" dirty="0"/>
          </a:p>
        </p:txBody>
      </p:sp>
      <p:sp>
        <p:nvSpPr>
          <p:cNvPr id="12" name="Rechteck 11">
            <a:extLst>
              <a:ext uri="{FF2B5EF4-FFF2-40B4-BE49-F238E27FC236}">
                <a16:creationId xmlns:a16="http://schemas.microsoft.com/office/drawing/2014/main" id="{C9CD549B-6169-87C0-D7DA-774C345E1287}"/>
              </a:ext>
            </a:extLst>
          </p:cNvPr>
          <p:cNvSpPr/>
          <p:nvPr/>
        </p:nvSpPr>
        <p:spPr>
          <a:xfrm>
            <a:off x="385576" y="4068661"/>
            <a:ext cx="8431332" cy="615148"/>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Financial </a:t>
            </a:r>
            <a:r>
              <a:rPr lang="de-DE" dirty="0" err="1">
                <a:solidFill>
                  <a:schemeClr val="tx1"/>
                </a:solidFill>
              </a:rPr>
              <a:t>ratios</a:t>
            </a:r>
            <a:r>
              <a:rPr lang="de-DE" dirty="0">
                <a:solidFill>
                  <a:schemeClr val="tx1"/>
                </a:solidFill>
              </a:rPr>
              <a:t> express </a:t>
            </a:r>
            <a:r>
              <a:rPr lang="de-DE" dirty="0" err="1">
                <a:solidFill>
                  <a:schemeClr val="tx1"/>
                </a:solidFill>
              </a:rPr>
              <a:t>relationships</a:t>
            </a:r>
            <a:r>
              <a:rPr lang="de-DE" dirty="0">
                <a:solidFill>
                  <a:schemeClr val="tx1"/>
                </a:solidFill>
              </a:rPr>
              <a:t> </a:t>
            </a:r>
            <a:r>
              <a:rPr lang="de-DE" dirty="0" err="1">
                <a:solidFill>
                  <a:schemeClr val="tx1"/>
                </a:solidFill>
              </a:rPr>
              <a:t>between</a:t>
            </a:r>
            <a:r>
              <a:rPr lang="de-DE" dirty="0">
                <a:solidFill>
                  <a:schemeClr val="tx1"/>
                </a:solidFill>
              </a:rPr>
              <a:t> </a:t>
            </a:r>
            <a:r>
              <a:rPr lang="de-DE" dirty="0" err="1">
                <a:solidFill>
                  <a:schemeClr val="tx1"/>
                </a:solidFill>
              </a:rPr>
              <a:t>financial</a:t>
            </a:r>
            <a:r>
              <a:rPr lang="de-DE" dirty="0">
                <a:solidFill>
                  <a:schemeClr val="tx1"/>
                </a:solidFill>
              </a:rPr>
              <a:t> </a:t>
            </a:r>
            <a:r>
              <a:rPr lang="de-DE" dirty="0" err="1">
                <a:solidFill>
                  <a:schemeClr val="tx1"/>
                </a:solidFill>
              </a:rPr>
              <a:t>statement</a:t>
            </a:r>
            <a:r>
              <a:rPr lang="de-DE" dirty="0">
                <a:solidFill>
                  <a:schemeClr val="tx1"/>
                </a:solidFill>
              </a:rPr>
              <a:t> </a:t>
            </a:r>
            <a:r>
              <a:rPr lang="de-DE" dirty="0" err="1">
                <a:solidFill>
                  <a:schemeClr val="tx1"/>
                </a:solidFill>
              </a:rPr>
              <a:t>items</a:t>
            </a:r>
            <a:r>
              <a:rPr lang="de-DE" dirty="0">
                <a:solidFill>
                  <a:schemeClr val="tx1"/>
                </a:solidFill>
              </a:rPr>
              <a:t> and </a:t>
            </a:r>
            <a:r>
              <a:rPr lang="de-DE" dirty="0" err="1">
                <a:solidFill>
                  <a:schemeClr val="tx1"/>
                </a:solidFill>
              </a:rPr>
              <a:t>make</a:t>
            </a:r>
            <a:r>
              <a:rPr lang="de-DE" dirty="0">
                <a:solidFill>
                  <a:schemeClr val="tx1"/>
                </a:solidFill>
              </a:rPr>
              <a:t> </a:t>
            </a:r>
            <a:r>
              <a:rPr lang="de-DE" dirty="0" err="1">
                <a:solidFill>
                  <a:schemeClr val="tx1"/>
                </a:solidFill>
              </a:rPr>
              <a:t>companies</a:t>
            </a:r>
            <a:r>
              <a:rPr lang="de-DE" dirty="0">
                <a:solidFill>
                  <a:schemeClr val="tx1"/>
                </a:solidFill>
              </a:rPr>
              <a:t> </a:t>
            </a:r>
            <a:r>
              <a:rPr lang="de-DE" dirty="0" err="1">
                <a:solidFill>
                  <a:schemeClr val="tx1"/>
                </a:solidFill>
              </a:rPr>
              <a:t>performances</a:t>
            </a:r>
            <a:r>
              <a:rPr lang="de-DE" dirty="0">
                <a:solidFill>
                  <a:schemeClr val="tx1"/>
                </a:solidFill>
              </a:rPr>
              <a:t> </a:t>
            </a:r>
            <a:r>
              <a:rPr lang="de-DE" dirty="0" err="1">
                <a:solidFill>
                  <a:schemeClr val="tx1"/>
                </a:solidFill>
              </a:rPr>
              <a:t>comparable</a:t>
            </a:r>
            <a:r>
              <a:rPr lang="de-DE" dirty="0">
                <a:solidFill>
                  <a:schemeClr val="tx1"/>
                </a:solidFill>
              </a:rPr>
              <a:t>.</a:t>
            </a:r>
          </a:p>
        </p:txBody>
      </p:sp>
      <p:sp>
        <p:nvSpPr>
          <p:cNvPr id="2" name="Pfeil: Chevron 1">
            <a:extLst>
              <a:ext uri="{FF2B5EF4-FFF2-40B4-BE49-F238E27FC236}">
                <a16:creationId xmlns:a16="http://schemas.microsoft.com/office/drawing/2014/main" id="{473DA5F3-F353-247A-B8FD-978B954BD7DA}"/>
              </a:ext>
            </a:extLst>
          </p:cNvPr>
          <p:cNvSpPr/>
          <p:nvPr/>
        </p:nvSpPr>
        <p:spPr>
          <a:xfrm>
            <a:off x="4489709" y="2564702"/>
            <a:ext cx="223066" cy="447564"/>
          </a:xfrm>
          <a:prstGeom prst="chevron">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680323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liennummernplatzhalter 4">
            <a:extLst>
              <a:ext uri="{FF2B5EF4-FFF2-40B4-BE49-F238E27FC236}">
                <a16:creationId xmlns:a16="http://schemas.microsoft.com/office/drawing/2014/main" id="{9894741D-225B-203A-2898-FFD23E11E22C}"/>
              </a:ext>
            </a:extLst>
          </p:cNvPr>
          <p:cNvSpPr>
            <a:spLocks noGrp="1"/>
          </p:cNvSpPr>
          <p:nvPr>
            <p:ph type="sldNum" sz="quarter" idx="4294967295"/>
          </p:nvPr>
        </p:nvSpPr>
        <p:spPr>
          <a:xfrm>
            <a:off x="0" y="4840288"/>
            <a:ext cx="2057400" cy="274637"/>
          </a:xfrm>
        </p:spPr>
        <p:txBody>
          <a:bodyPr/>
          <a:lstStyle/>
          <a:p>
            <a:fld id="{365118A3-1793-2149-900A-53CEDCCBA901}" type="slidenum">
              <a:rPr lang="en-GB" smtClean="0"/>
              <a:pPr/>
              <a:t>4</a:t>
            </a:fld>
            <a:endParaRPr lang="en-GB" dirty="0"/>
          </a:p>
        </p:txBody>
      </p:sp>
      <p:sp>
        <p:nvSpPr>
          <p:cNvPr id="13" name="Titel 12">
            <a:extLst>
              <a:ext uri="{FF2B5EF4-FFF2-40B4-BE49-F238E27FC236}">
                <a16:creationId xmlns:a16="http://schemas.microsoft.com/office/drawing/2014/main" id="{8013C18B-B08F-B298-1BD7-F9B3A649EDD9}"/>
              </a:ext>
            </a:extLst>
          </p:cNvPr>
          <p:cNvSpPr>
            <a:spLocks noGrp="1"/>
          </p:cNvSpPr>
          <p:nvPr>
            <p:ph type="title"/>
          </p:nvPr>
        </p:nvSpPr>
        <p:spPr/>
        <p:txBody>
          <a:bodyPr/>
          <a:lstStyle/>
          <a:p>
            <a:endParaRPr lang="de-DE"/>
          </a:p>
        </p:txBody>
      </p:sp>
      <p:pic>
        <p:nvPicPr>
          <p:cNvPr id="3074" name="Picture 2" descr="🆕🔴 COCA-COLA VS PEPSI 🔵🔥 6265-3434-1298 von midoxito – Fortnite">
            <a:extLst>
              <a:ext uri="{FF2B5EF4-FFF2-40B4-BE49-F238E27FC236}">
                <a16:creationId xmlns:a16="http://schemas.microsoft.com/office/drawing/2014/main" id="{A37094EC-820A-AF6D-1535-4CB5CA23E0B6}"/>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724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55AA356-35CB-B06F-8294-D3A65FD9A075}"/>
              </a:ext>
            </a:extLst>
          </p:cNvPr>
          <p:cNvSpPr>
            <a:spLocks noGrp="1"/>
          </p:cNvSpPr>
          <p:nvPr>
            <p:ph type="title"/>
          </p:nvPr>
        </p:nvSpPr>
        <p:spPr>
          <a:xfrm>
            <a:off x="385576" y="3381521"/>
            <a:ext cx="5710424" cy="1386191"/>
          </a:xfrm>
        </p:spPr>
        <p:txBody>
          <a:bodyPr/>
          <a:lstStyle/>
          <a:p>
            <a:r>
              <a:rPr lang="de-DE" dirty="0"/>
              <a:t>Business Model</a:t>
            </a:r>
          </a:p>
        </p:txBody>
      </p:sp>
      <p:sp>
        <p:nvSpPr>
          <p:cNvPr id="5" name="Foliennummernplatzhalter 4">
            <a:extLst>
              <a:ext uri="{FF2B5EF4-FFF2-40B4-BE49-F238E27FC236}">
                <a16:creationId xmlns:a16="http://schemas.microsoft.com/office/drawing/2014/main" id="{50B6B0DA-5417-E8EC-44A6-E27A0DD9838B}"/>
              </a:ext>
            </a:extLst>
          </p:cNvPr>
          <p:cNvSpPr>
            <a:spLocks noGrp="1"/>
          </p:cNvSpPr>
          <p:nvPr>
            <p:ph type="sldNum" sz="quarter" idx="4294967295"/>
          </p:nvPr>
        </p:nvSpPr>
        <p:spPr>
          <a:xfrm>
            <a:off x="0" y="4840288"/>
            <a:ext cx="2057400" cy="274637"/>
          </a:xfrm>
        </p:spPr>
        <p:txBody>
          <a:bodyPr/>
          <a:lstStyle/>
          <a:p>
            <a:fld id="{365118A3-1793-2149-900A-53CEDCCBA901}" type="slidenum">
              <a:rPr lang="en-GB" smtClean="0"/>
              <a:pPr/>
              <a:t>5</a:t>
            </a:fld>
            <a:endParaRPr lang="en-GB" dirty="0"/>
          </a:p>
        </p:txBody>
      </p:sp>
    </p:spTree>
    <p:extLst>
      <p:ext uri="{BB962C8B-B14F-4D97-AF65-F5344CB8AC3E}">
        <p14:creationId xmlns:p14="http://schemas.microsoft.com/office/powerpoint/2010/main" val="4141247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14">
            <a:extLst>
              <a:ext uri="{FF2B5EF4-FFF2-40B4-BE49-F238E27FC236}">
                <a16:creationId xmlns:a16="http://schemas.microsoft.com/office/drawing/2014/main" id="{824E3832-EBB3-6AAB-E26F-77CDB8B78AF3}"/>
              </a:ext>
            </a:extLst>
          </p:cNvPr>
          <p:cNvSpPr/>
          <p:nvPr/>
        </p:nvSpPr>
        <p:spPr>
          <a:xfrm>
            <a:off x="4627427" y="2064214"/>
            <a:ext cx="4130999" cy="2600919"/>
          </a:xfrm>
          <a:prstGeom prst="rect">
            <a:avLst/>
          </a:prstGeom>
          <a:noFill/>
          <a:ln w="57150">
            <a:solidFill>
              <a:srgbClr val="DF1A3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23A6894E-8AFB-F638-D795-0D65B9CE63A7}"/>
              </a:ext>
            </a:extLst>
          </p:cNvPr>
          <p:cNvSpPr/>
          <p:nvPr/>
        </p:nvSpPr>
        <p:spPr>
          <a:xfrm>
            <a:off x="385576" y="2064214"/>
            <a:ext cx="4130999" cy="2600919"/>
          </a:xfrm>
          <a:prstGeom prst="rect">
            <a:avLst/>
          </a:prstGeom>
          <a:noFill/>
          <a:ln w="57150">
            <a:solidFill>
              <a:srgbClr val="1B4E9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E3F73982-82E3-28C1-734F-D94E294B5F94}"/>
              </a:ext>
            </a:extLst>
          </p:cNvPr>
          <p:cNvSpPr>
            <a:spLocks noGrp="1"/>
          </p:cNvSpPr>
          <p:nvPr>
            <p:ph type="title"/>
          </p:nvPr>
        </p:nvSpPr>
        <p:spPr/>
        <p:txBody>
          <a:bodyPr/>
          <a:lstStyle/>
          <a:p>
            <a:r>
              <a:rPr lang="de-DE" dirty="0"/>
              <a:t>Background Analysis</a:t>
            </a:r>
          </a:p>
        </p:txBody>
      </p:sp>
      <p:sp>
        <p:nvSpPr>
          <p:cNvPr id="8" name="Textplatzhalter 7">
            <a:extLst>
              <a:ext uri="{FF2B5EF4-FFF2-40B4-BE49-F238E27FC236}">
                <a16:creationId xmlns:a16="http://schemas.microsoft.com/office/drawing/2014/main" id="{98E17F40-6393-8F25-0231-4761AAFBD270}"/>
              </a:ext>
            </a:extLst>
          </p:cNvPr>
          <p:cNvSpPr>
            <a:spLocks noGrp="1"/>
          </p:cNvSpPr>
          <p:nvPr>
            <p:ph type="body" sz="half" idx="14"/>
          </p:nvPr>
        </p:nvSpPr>
        <p:spPr/>
        <p:txBody>
          <a:bodyPr/>
          <a:lstStyle/>
          <a:p>
            <a:r>
              <a:rPr lang="de-DE" dirty="0"/>
              <a:t>Business Model</a:t>
            </a:r>
          </a:p>
        </p:txBody>
      </p:sp>
      <p:sp>
        <p:nvSpPr>
          <p:cNvPr id="5" name="Foliennummernplatzhalter 4">
            <a:extLst>
              <a:ext uri="{FF2B5EF4-FFF2-40B4-BE49-F238E27FC236}">
                <a16:creationId xmlns:a16="http://schemas.microsoft.com/office/drawing/2014/main" id="{F33A812C-D90C-59A6-378E-41E34D63E992}"/>
              </a:ext>
            </a:extLst>
          </p:cNvPr>
          <p:cNvSpPr>
            <a:spLocks noGrp="1"/>
          </p:cNvSpPr>
          <p:nvPr>
            <p:ph type="sldNum" sz="quarter" idx="4"/>
          </p:nvPr>
        </p:nvSpPr>
        <p:spPr/>
        <p:txBody>
          <a:bodyPr/>
          <a:lstStyle/>
          <a:p>
            <a:fld id="{365118A3-1793-2149-900A-53CEDCCBA901}" type="slidenum">
              <a:rPr lang="en-GB" smtClean="0"/>
              <a:pPr/>
              <a:t>6</a:t>
            </a:fld>
            <a:endParaRPr lang="en-GB" dirty="0"/>
          </a:p>
        </p:txBody>
      </p:sp>
      <p:sp>
        <p:nvSpPr>
          <p:cNvPr id="9" name="Textplatzhalter 5">
            <a:extLst>
              <a:ext uri="{FF2B5EF4-FFF2-40B4-BE49-F238E27FC236}">
                <a16:creationId xmlns:a16="http://schemas.microsoft.com/office/drawing/2014/main" id="{2454BC5E-947C-7DFE-8054-CE270EB62B7C}"/>
              </a:ext>
            </a:extLst>
          </p:cNvPr>
          <p:cNvSpPr txBox="1">
            <a:spLocks/>
          </p:cNvSpPr>
          <p:nvPr/>
        </p:nvSpPr>
        <p:spPr>
          <a:xfrm>
            <a:off x="385576" y="1251731"/>
            <a:ext cx="8431332" cy="687853"/>
          </a:xfrm>
          <a:prstGeom prst="rect">
            <a:avLst/>
          </a:prstGeom>
        </p:spPr>
        <p:txBody>
          <a:bodyPr vert="horz" lIns="91440" tIns="45720" rIns="91440" bIns="45720" rtlCol="0" anchor="ctr">
            <a:noAutofit/>
          </a:bodyPr>
          <a:lstStyle>
            <a:lvl1pPr marL="257175" indent="-257175" algn="l" defTabSz="685800" rtl="0" eaLnBrk="1" latinLnBrk="0" hangingPunct="1">
              <a:lnSpc>
                <a:spcPts val="1800"/>
              </a:lnSpc>
              <a:spcBef>
                <a:spcPts val="750"/>
              </a:spcBef>
              <a:buFont typeface="Wingdings" charset="2"/>
              <a:buChar char="§"/>
              <a:defRPr sz="1500" kern="1200" baseline="0">
                <a:solidFill>
                  <a:schemeClr val="tx1"/>
                </a:solidFill>
                <a:latin typeface="+mj-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marL="0" indent="0">
              <a:buNone/>
            </a:pPr>
            <a:r>
              <a:rPr lang="de-DE" sz="1800" b="1" dirty="0">
                <a:solidFill>
                  <a:schemeClr val="tx2"/>
                </a:solidFill>
              </a:rPr>
              <a:t>PepsiCo (PEP) and Coca-Cola (KO) </a:t>
            </a:r>
            <a:r>
              <a:rPr lang="de-DE" sz="1800" b="1" dirty="0" err="1">
                <a:solidFill>
                  <a:schemeClr val="tx2"/>
                </a:solidFill>
              </a:rPr>
              <a:t>dominate</a:t>
            </a:r>
            <a:r>
              <a:rPr lang="de-DE" sz="1800" b="1" dirty="0">
                <a:solidFill>
                  <a:schemeClr val="tx2"/>
                </a:solidFill>
              </a:rPr>
              <a:t> </a:t>
            </a:r>
            <a:r>
              <a:rPr lang="de-DE" sz="1800" b="1" dirty="0" err="1">
                <a:solidFill>
                  <a:schemeClr val="tx2"/>
                </a:solidFill>
              </a:rPr>
              <a:t>the</a:t>
            </a:r>
            <a:r>
              <a:rPr lang="de-DE" sz="1800" b="1" dirty="0">
                <a:solidFill>
                  <a:schemeClr val="tx2"/>
                </a:solidFill>
              </a:rPr>
              <a:t> </a:t>
            </a:r>
            <a:r>
              <a:rPr lang="de-DE" sz="1800" b="1" dirty="0" err="1">
                <a:solidFill>
                  <a:schemeClr val="tx2"/>
                </a:solidFill>
              </a:rPr>
              <a:t>beverage</a:t>
            </a:r>
            <a:r>
              <a:rPr lang="de-DE" sz="1800" b="1" dirty="0">
                <a:solidFill>
                  <a:schemeClr val="tx2"/>
                </a:solidFill>
              </a:rPr>
              <a:t> (and </a:t>
            </a:r>
            <a:r>
              <a:rPr lang="de-DE" sz="1800" b="1" dirty="0" err="1">
                <a:solidFill>
                  <a:schemeClr val="tx2"/>
                </a:solidFill>
              </a:rPr>
              <a:t>convenient</a:t>
            </a:r>
            <a:r>
              <a:rPr lang="de-DE" sz="1800" b="1" dirty="0">
                <a:solidFill>
                  <a:schemeClr val="tx2"/>
                </a:solidFill>
              </a:rPr>
              <a:t> </a:t>
            </a:r>
            <a:r>
              <a:rPr lang="de-DE" sz="1800" b="1" dirty="0" err="1">
                <a:solidFill>
                  <a:schemeClr val="tx2"/>
                </a:solidFill>
              </a:rPr>
              <a:t>goods</a:t>
            </a:r>
            <a:r>
              <a:rPr lang="de-DE" sz="1800" b="1" dirty="0">
                <a:solidFill>
                  <a:schemeClr val="tx2"/>
                </a:solidFill>
              </a:rPr>
              <a:t>) </a:t>
            </a:r>
            <a:r>
              <a:rPr lang="de-DE" sz="1800" b="1" dirty="0" err="1">
                <a:solidFill>
                  <a:schemeClr val="tx2"/>
                </a:solidFill>
              </a:rPr>
              <a:t>market</a:t>
            </a:r>
            <a:endParaRPr lang="de-DE" sz="1800" b="1" dirty="0">
              <a:solidFill>
                <a:schemeClr val="tx2"/>
              </a:solidFill>
            </a:endParaRPr>
          </a:p>
          <a:p>
            <a:pPr marL="0" indent="0" algn="ctr">
              <a:lnSpc>
                <a:spcPct val="150000"/>
              </a:lnSpc>
              <a:buNone/>
            </a:pPr>
            <a:r>
              <a:rPr lang="de-DE" sz="1800" b="1" dirty="0" err="1">
                <a:solidFill>
                  <a:schemeClr val="tx2"/>
                </a:solidFill>
              </a:rPr>
              <a:t>Which</a:t>
            </a:r>
            <a:r>
              <a:rPr lang="de-DE" sz="1800" b="1" dirty="0">
                <a:solidFill>
                  <a:schemeClr val="tx2"/>
                </a:solidFill>
              </a:rPr>
              <a:t> </a:t>
            </a:r>
            <a:r>
              <a:rPr lang="de-DE" sz="1800" b="1" dirty="0" err="1">
                <a:solidFill>
                  <a:schemeClr val="tx2"/>
                </a:solidFill>
              </a:rPr>
              <a:t>company</a:t>
            </a:r>
            <a:r>
              <a:rPr lang="de-DE" sz="1800" b="1" dirty="0">
                <a:solidFill>
                  <a:schemeClr val="tx2"/>
                </a:solidFill>
              </a:rPr>
              <a:t> do </a:t>
            </a:r>
            <a:r>
              <a:rPr lang="de-DE" sz="1800" b="1" dirty="0" err="1">
                <a:solidFill>
                  <a:schemeClr val="tx2"/>
                </a:solidFill>
              </a:rPr>
              <a:t>you</a:t>
            </a:r>
            <a:r>
              <a:rPr lang="de-DE" sz="1800" b="1" dirty="0">
                <a:solidFill>
                  <a:schemeClr val="tx2"/>
                </a:solidFill>
              </a:rPr>
              <a:t> </a:t>
            </a:r>
            <a:r>
              <a:rPr lang="de-DE" sz="1800" b="1" dirty="0" err="1">
                <a:solidFill>
                  <a:schemeClr val="tx2"/>
                </a:solidFill>
              </a:rPr>
              <a:t>think</a:t>
            </a:r>
            <a:r>
              <a:rPr lang="de-DE" sz="1800" b="1" dirty="0">
                <a:solidFill>
                  <a:schemeClr val="tx2"/>
                </a:solidFill>
              </a:rPr>
              <a:t> </a:t>
            </a:r>
            <a:r>
              <a:rPr lang="de-DE" sz="1800" b="1" dirty="0" err="1">
                <a:solidFill>
                  <a:schemeClr val="tx2"/>
                </a:solidFill>
              </a:rPr>
              <a:t>is</a:t>
            </a:r>
            <a:r>
              <a:rPr lang="de-DE" sz="1800" b="1" dirty="0">
                <a:solidFill>
                  <a:schemeClr val="tx2"/>
                </a:solidFill>
              </a:rPr>
              <a:t> larger </a:t>
            </a:r>
            <a:r>
              <a:rPr lang="de-DE" sz="1800" b="1" dirty="0" err="1">
                <a:solidFill>
                  <a:schemeClr val="tx2"/>
                </a:solidFill>
              </a:rPr>
              <a:t>by</a:t>
            </a:r>
            <a:r>
              <a:rPr lang="de-DE" sz="1800" b="1" dirty="0">
                <a:solidFill>
                  <a:schemeClr val="tx2"/>
                </a:solidFill>
              </a:rPr>
              <a:t> </a:t>
            </a:r>
            <a:r>
              <a:rPr lang="de-DE" sz="1800" b="1" dirty="0" err="1">
                <a:solidFill>
                  <a:schemeClr val="tx2"/>
                </a:solidFill>
              </a:rPr>
              <a:t>revenue</a:t>
            </a:r>
            <a:r>
              <a:rPr lang="de-DE" sz="1800" b="1" dirty="0">
                <a:solidFill>
                  <a:schemeClr val="tx2"/>
                </a:solidFill>
              </a:rPr>
              <a:t>? And </a:t>
            </a:r>
            <a:r>
              <a:rPr lang="de-DE" sz="1800" b="1" dirty="0" err="1">
                <a:solidFill>
                  <a:schemeClr val="tx2"/>
                </a:solidFill>
              </a:rPr>
              <a:t>by</a:t>
            </a:r>
            <a:r>
              <a:rPr lang="de-DE" sz="1800" b="1" dirty="0">
                <a:solidFill>
                  <a:schemeClr val="tx2"/>
                </a:solidFill>
              </a:rPr>
              <a:t> </a:t>
            </a:r>
            <a:r>
              <a:rPr lang="de-DE" sz="1800" b="1" dirty="0" err="1">
                <a:solidFill>
                  <a:schemeClr val="tx2"/>
                </a:solidFill>
              </a:rPr>
              <a:t>how</a:t>
            </a:r>
            <a:r>
              <a:rPr lang="de-DE" sz="1800" b="1" dirty="0">
                <a:solidFill>
                  <a:schemeClr val="tx2"/>
                </a:solidFill>
              </a:rPr>
              <a:t> </a:t>
            </a:r>
            <a:r>
              <a:rPr lang="de-DE" sz="1800" b="1" dirty="0" err="1">
                <a:solidFill>
                  <a:schemeClr val="tx2"/>
                </a:solidFill>
              </a:rPr>
              <a:t>much</a:t>
            </a:r>
            <a:r>
              <a:rPr lang="de-DE" sz="1800" b="1" dirty="0">
                <a:solidFill>
                  <a:schemeClr val="tx2"/>
                </a:solidFill>
              </a:rPr>
              <a:t>?</a:t>
            </a:r>
          </a:p>
        </p:txBody>
      </p:sp>
      <p:pic>
        <p:nvPicPr>
          <p:cNvPr id="10" name="Picture 8">
            <a:extLst>
              <a:ext uri="{FF2B5EF4-FFF2-40B4-BE49-F238E27FC236}">
                <a16:creationId xmlns:a16="http://schemas.microsoft.com/office/drawing/2014/main" id="{67C4C122-179D-1725-1419-6C9FA9108549}"/>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771485" y="2185164"/>
            <a:ext cx="1817424" cy="5760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platzhalter 5">
            <a:extLst>
              <a:ext uri="{FF2B5EF4-FFF2-40B4-BE49-F238E27FC236}">
                <a16:creationId xmlns:a16="http://schemas.microsoft.com/office/drawing/2014/main" id="{FC80FF7D-F0A3-4DB2-0429-13A2FA51D669}"/>
              </a:ext>
            </a:extLst>
          </p:cNvPr>
          <p:cNvSpPr txBox="1">
            <a:spLocks/>
          </p:cNvSpPr>
          <p:nvPr/>
        </p:nvSpPr>
        <p:spPr>
          <a:xfrm>
            <a:off x="385576" y="1690222"/>
            <a:ext cx="8431332" cy="338869"/>
          </a:xfrm>
          <a:prstGeom prst="rect">
            <a:avLst/>
          </a:prstGeom>
        </p:spPr>
        <p:txBody>
          <a:bodyPr vert="horz" lIns="91440" tIns="45720" rIns="91440" bIns="45720" rtlCol="0" anchor="ctr">
            <a:noAutofit/>
          </a:bodyPr>
          <a:lstStyle>
            <a:lvl1pPr marL="257175" indent="-257175" algn="l" defTabSz="685800" rtl="0" eaLnBrk="1" latinLnBrk="0" hangingPunct="1">
              <a:lnSpc>
                <a:spcPts val="1800"/>
              </a:lnSpc>
              <a:spcBef>
                <a:spcPts val="750"/>
              </a:spcBef>
              <a:buFont typeface="Wingdings" charset="2"/>
              <a:buChar char="§"/>
              <a:defRPr sz="1500" kern="1200" baseline="0">
                <a:solidFill>
                  <a:schemeClr val="tx1"/>
                </a:solidFill>
                <a:latin typeface="+mj-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marL="0" indent="0">
              <a:buNone/>
            </a:pPr>
            <a:endParaRPr lang="de-DE" b="1" dirty="0">
              <a:solidFill>
                <a:schemeClr val="tx2"/>
              </a:solidFill>
            </a:endParaRPr>
          </a:p>
        </p:txBody>
      </p:sp>
      <p:pic>
        <p:nvPicPr>
          <p:cNvPr id="14" name="Picture 12">
            <a:extLst>
              <a:ext uri="{FF2B5EF4-FFF2-40B4-BE49-F238E27FC236}">
                <a16:creationId xmlns:a16="http://schemas.microsoft.com/office/drawing/2014/main" id="{031E6592-E816-05F0-966A-3827D9F568E3}"/>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246374" y="2188360"/>
            <a:ext cx="2339748" cy="576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feld 16">
            <a:extLst>
              <a:ext uri="{FF2B5EF4-FFF2-40B4-BE49-F238E27FC236}">
                <a16:creationId xmlns:a16="http://schemas.microsoft.com/office/drawing/2014/main" id="{410C5BAE-0BE2-88D6-A73C-11F0CA9B1BD4}"/>
              </a:ext>
            </a:extLst>
          </p:cNvPr>
          <p:cNvSpPr txBox="1"/>
          <p:nvPr/>
        </p:nvSpPr>
        <p:spPr>
          <a:xfrm>
            <a:off x="513537" y="2833314"/>
            <a:ext cx="3805423" cy="1446550"/>
          </a:xfrm>
          <a:prstGeom prst="rect">
            <a:avLst/>
          </a:prstGeom>
          <a:noFill/>
        </p:spPr>
        <p:txBody>
          <a:bodyPr wrap="square" rtlCol="0">
            <a:spAutoFit/>
          </a:bodyPr>
          <a:lstStyle/>
          <a:p>
            <a:pPr algn="ctr"/>
            <a:r>
              <a:rPr lang="de-DE" sz="3200" b="1" dirty="0">
                <a:solidFill>
                  <a:srgbClr val="1B4E9C"/>
                </a:solidFill>
              </a:rPr>
              <a:t>86.39 </a:t>
            </a:r>
            <a:br>
              <a:rPr lang="de-DE" sz="2800" b="1" dirty="0">
                <a:solidFill>
                  <a:srgbClr val="1B4E9C"/>
                </a:solidFill>
              </a:rPr>
            </a:br>
            <a:r>
              <a:rPr lang="de-DE" sz="2800" b="1" dirty="0">
                <a:solidFill>
                  <a:srgbClr val="1B4E9C"/>
                </a:solidFill>
              </a:rPr>
              <a:t>Billion USD</a:t>
            </a:r>
            <a:br>
              <a:rPr lang="de-DE" sz="2800" b="1" dirty="0">
                <a:solidFill>
                  <a:srgbClr val="1B4E9C"/>
                </a:solidFill>
              </a:rPr>
            </a:br>
            <a:endParaRPr lang="de-DE" sz="2800" b="1" dirty="0">
              <a:solidFill>
                <a:srgbClr val="1B4E9C"/>
              </a:solidFill>
            </a:endParaRPr>
          </a:p>
        </p:txBody>
      </p:sp>
      <p:sp>
        <p:nvSpPr>
          <p:cNvPr id="18" name="Textfeld 17">
            <a:extLst>
              <a:ext uri="{FF2B5EF4-FFF2-40B4-BE49-F238E27FC236}">
                <a16:creationId xmlns:a16="http://schemas.microsoft.com/office/drawing/2014/main" id="{4B8026AE-2D4D-5E12-2F6B-FAB298B4829A}"/>
              </a:ext>
            </a:extLst>
          </p:cNvPr>
          <p:cNvSpPr txBox="1"/>
          <p:nvPr/>
        </p:nvSpPr>
        <p:spPr>
          <a:xfrm>
            <a:off x="4790215" y="2833314"/>
            <a:ext cx="3805423" cy="1446550"/>
          </a:xfrm>
          <a:prstGeom prst="rect">
            <a:avLst/>
          </a:prstGeom>
          <a:noFill/>
        </p:spPr>
        <p:txBody>
          <a:bodyPr wrap="square" rtlCol="0">
            <a:spAutoFit/>
          </a:bodyPr>
          <a:lstStyle/>
          <a:p>
            <a:pPr algn="ctr"/>
            <a:r>
              <a:rPr lang="de-DE" sz="3200" b="1" dirty="0">
                <a:solidFill>
                  <a:srgbClr val="DF1A35"/>
                </a:solidFill>
              </a:rPr>
              <a:t>43.00</a:t>
            </a:r>
            <a:r>
              <a:rPr lang="de-DE" sz="2800" b="1" dirty="0">
                <a:solidFill>
                  <a:srgbClr val="DF1A35"/>
                </a:solidFill>
              </a:rPr>
              <a:t> </a:t>
            </a:r>
            <a:br>
              <a:rPr lang="de-DE" sz="2800" b="1" dirty="0">
                <a:solidFill>
                  <a:srgbClr val="DF1A35"/>
                </a:solidFill>
              </a:rPr>
            </a:br>
            <a:r>
              <a:rPr lang="de-DE" sz="2800" b="1" dirty="0">
                <a:solidFill>
                  <a:srgbClr val="DF1A35"/>
                </a:solidFill>
              </a:rPr>
              <a:t>Billion USD</a:t>
            </a:r>
            <a:br>
              <a:rPr lang="de-DE" sz="2800" b="1" dirty="0">
                <a:solidFill>
                  <a:srgbClr val="DF1A35"/>
                </a:solidFill>
              </a:rPr>
            </a:br>
            <a:endParaRPr lang="de-DE" sz="2800" b="1" dirty="0">
              <a:solidFill>
                <a:srgbClr val="DF1A35"/>
              </a:solidFill>
            </a:endParaRPr>
          </a:p>
        </p:txBody>
      </p:sp>
      <p:sp>
        <p:nvSpPr>
          <p:cNvPr id="4" name="Textfeld 3">
            <a:extLst>
              <a:ext uri="{FF2B5EF4-FFF2-40B4-BE49-F238E27FC236}">
                <a16:creationId xmlns:a16="http://schemas.microsoft.com/office/drawing/2014/main" id="{E026B8D3-CE8B-586F-71EC-2ED42D511447}"/>
              </a:ext>
            </a:extLst>
          </p:cNvPr>
          <p:cNvSpPr txBox="1"/>
          <p:nvPr/>
        </p:nvSpPr>
        <p:spPr>
          <a:xfrm>
            <a:off x="673741" y="3935162"/>
            <a:ext cx="3554669" cy="646331"/>
          </a:xfrm>
          <a:prstGeom prst="rect">
            <a:avLst/>
          </a:prstGeom>
          <a:noFill/>
        </p:spPr>
        <p:txBody>
          <a:bodyPr wrap="square">
            <a:spAutoFit/>
          </a:bodyPr>
          <a:lstStyle/>
          <a:p>
            <a:pPr algn="ctr"/>
            <a:r>
              <a:rPr lang="de-DE" sz="1800" b="1" dirty="0">
                <a:solidFill>
                  <a:srgbClr val="1B4E9C"/>
                </a:solidFill>
              </a:rPr>
              <a:t>Brand Value:</a:t>
            </a:r>
            <a:br>
              <a:rPr lang="de-DE" sz="1800" b="1" dirty="0">
                <a:solidFill>
                  <a:srgbClr val="1B4E9C"/>
                </a:solidFill>
              </a:rPr>
            </a:br>
            <a:r>
              <a:rPr lang="de-DE" sz="1800" b="1" dirty="0">
                <a:solidFill>
                  <a:srgbClr val="1B4E9C"/>
                </a:solidFill>
              </a:rPr>
              <a:t>18 Billion USD (&gt; 500 Brands)</a:t>
            </a:r>
          </a:p>
        </p:txBody>
      </p:sp>
      <p:sp>
        <p:nvSpPr>
          <p:cNvPr id="7" name="Textfeld 6">
            <a:extLst>
              <a:ext uri="{FF2B5EF4-FFF2-40B4-BE49-F238E27FC236}">
                <a16:creationId xmlns:a16="http://schemas.microsoft.com/office/drawing/2014/main" id="{1D197BF7-27F3-18B5-A1D3-5EBA074BE403}"/>
              </a:ext>
            </a:extLst>
          </p:cNvPr>
          <p:cNvSpPr txBox="1"/>
          <p:nvPr/>
        </p:nvSpPr>
        <p:spPr>
          <a:xfrm>
            <a:off x="4790215" y="3921575"/>
            <a:ext cx="3805423" cy="646331"/>
          </a:xfrm>
          <a:prstGeom prst="rect">
            <a:avLst/>
          </a:prstGeom>
          <a:noFill/>
        </p:spPr>
        <p:txBody>
          <a:bodyPr wrap="square">
            <a:spAutoFit/>
          </a:bodyPr>
          <a:lstStyle/>
          <a:p>
            <a:pPr algn="ctr"/>
            <a:r>
              <a:rPr lang="de-DE" sz="1800" b="1" dirty="0">
                <a:solidFill>
                  <a:srgbClr val="DF1A35"/>
                </a:solidFill>
              </a:rPr>
              <a:t>Brand Value:</a:t>
            </a:r>
            <a:br>
              <a:rPr lang="de-DE" sz="1800" b="1" dirty="0">
                <a:solidFill>
                  <a:srgbClr val="DF1A35"/>
                </a:solidFill>
              </a:rPr>
            </a:br>
            <a:r>
              <a:rPr lang="de-DE" sz="1800" b="1" dirty="0">
                <a:solidFill>
                  <a:srgbClr val="DF1A35"/>
                </a:solidFill>
              </a:rPr>
              <a:t>33 Billion USD (&gt; 200 Brands)</a:t>
            </a:r>
          </a:p>
        </p:txBody>
      </p:sp>
      <p:sp>
        <p:nvSpPr>
          <p:cNvPr id="11" name="Textfeld 10">
            <a:extLst>
              <a:ext uri="{FF2B5EF4-FFF2-40B4-BE49-F238E27FC236}">
                <a16:creationId xmlns:a16="http://schemas.microsoft.com/office/drawing/2014/main" id="{F365A1B5-3CB8-0536-6B41-C614C4F33363}"/>
              </a:ext>
            </a:extLst>
          </p:cNvPr>
          <p:cNvSpPr txBox="1"/>
          <p:nvPr/>
        </p:nvSpPr>
        <p:spPr>
          <a:xfrm>
            <a:off x="297265" y="4712985"/>
            <a:ext cx="4330162" cy="415498"/>
          </a:xfrm>
          <a:prstGeom prst="rect">
            <a:avLst/>
          </a:prstGeom>
          <a:noFill/>
        </p:spPr>
        <p:txBody>
          <a:bodyPr wrap="square" rtlCol="0">
            <a:spAutoFit/>
          </a:bodyPr>
          <a:lstStyle/>
          <a:p>
            <a:r>
              <a:rPr lang="de-DE" sz="1050" dirty="0">
                <a:solidFill>
                  <a:schemeClr val="tx2"/>
                </a:solidFill>
              </a:rPr>
              <a:t>* Source: Revenue: Form 10-K</a:t>
            </a:r>
          </a:p>
          <a:p>
            <a:r>
              <a:rPr lang="de-DE" sz="1050" dirty="0">
                <a:solidFill>
                  <a:schemeClr val="tx2"/>
                </a:solidFill>
              </a:rPr>
              <a:t>** Source: Brand Value: </a:t>
            </a:r>
            <a:r>
              <a:rPr lang="de-DE" sz="1050" dirty="0">
                <a:solidFill>
                  <a:schemeClr val="tx2"/>
                </a:solidFill>
                <a:hlinkClick r:id="rId5"/>
              </a:rPr>
              <a:t>Statista</a:t>
            </a:r>
            <a:endParaRPr lang="de-DE" sz="1050" dirty="0">
              <a:solidFill>
                <a:schemeClr val="tx2"/>
              </a:solidFill>
            </a:endParaRPr>
          </a:p>
        </p:txBody>
      </p:sp>
    </p:spTree>
    <p:extLst>
      <p:ext uri="{BB962C8B-B14F-4D97-AF65-F5344CB8AC3E}">
        <p14:creationId xmlns:p14="http://schemas.microsoft.com/office/powerpoint/2010/main" val="143088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4"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AC7CBB-90CC-A1FB-EBF4-CECE7E39F364}"/>
              </a:ext>
            </a:extLst>
          </p:cNvPr>
          <p:cNvSpPr>
            <a:spLocks noGrp="1"/>
          </p:cNvSpPr>
          <p:nvPr>
            <p:ph type="title"/>
          </p:nvPr>
        </p:nvSpPr>
        <p:spPr/>
        <p:txBody>
          <a:bodyPr/>
          <a:lstStyle/>
          <a:p>
            <a:r>
              <a:rPr lang="de-DE" dirty="0" err="1"/>
              <a:t>Comparison</a:t>
            </a:r>
            <a:r>
              <a:rPr lang="de-DE" dirty="0"/>
              <a:t> Brand &amp; </a:t>
            </a:r>
            <a:r>
              <a:rPr lang="de-DE" dirty="0" err="1"/>
              <a:t>Product</a:t>
            </a:r>
            <a:r>
              <a:rPr lang="de-DE" dirty="0"/>
              <a:t> Portfolio</a:t>
            </a:r>
          </a:p>
        </p:txBody>
      </p:sp>
      <p:sp>
        <p:nvSpPr>
          <p:cNvPr id="5" name="Textplatzhalter 4">
            <a:extLst>
              <a:ext uri="{FF2B5EF4-FFF2-40B4-BE49-F238E27FC236}">
                <a16:creationId xmlns:a16="http://schemas.microsoft.com/office/drawing/2014/main" id="{6F18A2E4-37BE-609C-12AD-9122C8E8B5D6}"/>
              </a:ext>
            </a:extLst>
          </p:cNvPr>
          <p:cNvSpPr>
            <a:spLocks noGrp="1"/>
          </p:cNvSpPr>
          <p:nvPr>
            <p:ph type="body" sz="half" idx="14"/>
          </p:nvPr>
        </p:nvSpPr>
        <p:spPr/>
        <p:txBody>
          <a:bodyPr/>
          <a:lstStyle/>
          <a:p>
            <a:r>
              <a:rPr lang="de-DE" dirty="0"/>
              <a:t>Business </a:t>
            </a:r>
            <a:r>
              <a:rPr lang="de-DE" dirty="0" err="1"/>
              <a:t>model</a:t>
            </a:r>
            <a:endParaRPr lang="de-DE" dirty="0"/>
          </a:p>
        </p:txBody>
      </p:sp>
      <p:sp>
        <p:nvSpPr>
          <p:cNvPr id="6" name="Foliennummernplatzhalter 5">
            <a:extLst>
              <a:ext uri="{FF2B5EF4-FFF2-40B4-BE49-F238E27FC236}">
                <a16:creationId xmlns:a16="http://schemas.microsoft.com/office/drawing/2014/main" id="{9F942FC1-46B0-BB01-B161-3E2D10F89314}"/>
              </a:ext>
            </a:extLst>
          </p:cNvPr>
          <p:cNvSpPr>
            <a:spLocks noGrp="1"/>
          </p:cNvSpPr>
          <p:nvPr>
            <p:ph type="sldNum" sz="quarter" idx="4"/>
          </p:nvPr>
        </p:nvSpPr>
        <p:spPr/>
        <p:txBody>
          <a:bodyPr/>
          <a:lstStyle/>
          <a:p>
            <a:fld id="{365118A3-1793-2149-900A-53CEDCCBA901}" type="slidenum">
              <a:rPr lang="en-GB" smtClean="0"/>
              <a:pPr/>
              <a:t>7</a:t>
            </a:fld>
            <a:endParaRPr lang="en-GB" dirty="0"/>
          </a:p>
        </p:txBody>
      </p:sp>
      <p:sp>
        <p:nvSpPr>
          <p:cNvPr id="19" name="Rechteck 18">
            <a:extLst>
              <a:ext uri="{FF2B5EF4-FFF2-40B4-BE49-F238E27FC236}">
                <a16:creationId xmlns:a16="http://schemas.microsoft.com/office/drawing/2014/main" id="{C3D767F1-587B-7694-46D1-8A4C9F177F57}"/>
              </a:ext>
            </a:extLst>
          </p:cNvPr>
          <p:cNvSpPr/>
          <p:nvPr/>
        </p:nvSpPr>
        <p:spPr>
          <a:xfrm>
            <a:off x="1345586" y="3884689"/>
            <a:ext cx="2095500" cy="3286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7" name="Gruppieren 26">
            <a:extLst>
              <a:ext uri="{FF2B5EF4-FFF2-40B4-BE49-F238E27FC236}">
                <a16:creationId xmlns:a16="http://schemas.microsoft.com/office/drawing/2014/main" id="{67EADD78-E40F-8AE1-9DCA-64EB0686E561}"/>
              </a:ext>
            </a:extLst>
          </p:cNvPr>
          <p:cNvGrpSpPr/>
          <p:nvPr/>
        </p:nvGrpSpPr>
        <p:grpSpPr>
          <a:xfrm>
            <a:off x="4841448" y="1564412"/>
            <a:ext cx="4302552" cy="2648889"/>
            <a:chOff x="327092" y="1560648"/>
            <a:chExt cx="4302552" cy="2648889"/>
          </a:xfrm>
        </p:grpSpPr>
        <p:pic>
          <p:nvPicPr>
            <p:cNvPr id="2050" name="Picture 2" descr="Coca-Cola Company: Our Brands | Coca-Cola SA">
              <a:extLst>
                <a:ext uri="{FF2B5EF4-FFF2-40B4-BE49-F238E27FC236}">
                  <a16:creationId xmlns:a16="http://schemas.microsoft.com/office/drawing/2014/main" id="{3F7CC573-A8A1-6DAC-2A1A-7A143176A818}"/>
                </a:ext>
              </a:extLst>
            </p:cNvPr>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327092" y="1560648"/>
              <a:ext cx="4302552" cy="2648889"/>
            </a:xfrm>
            <a:prstGeom prst="rect">
              <a:avLst/>
            </a:prstGeom>
            <a:noFill/>
            <a:extLst>
              <a:ext uri="{909E8E84-426E-40DD-AFC4-6F175D3DCCD1}">
                <a14:hiddenFill xmlns:a14="http://schemas.microsoft.com/office/drawing/2010/main">
                  <a:solidFill>
                    <a:srgbClr val="FFFFFF"/>
                  </a:solidFill>
                </a14:hiddenFill>
              </a:ext>
            </a:extLst>
          </p:spPr>
        </p:pic>
        <p:sp>
          <p:nvSpPr>
            <p:cNvPr id="26" name="Rechteck 25">
              <a:extLst>
                <a:ext uri="{FF2B5EF4-FFF2-40B4-BE49-F238E27FC236}">
                  <a16:creationId xmlns:a16="http://schemas.microsoft.com/office/drawing/2014/main" id="{02467AB8-82D0-6847-D975-81BC0D62EA9C}"/>
                </a:ext>
              </a:extLst>
            </p:cNvPr>
            <p:cNvSpPr/>
            <p:nvPr/>
          </p:nvSpPr>
          <p:spPr>
            <a:xfrm>
              <a:off x="1441450" y="3867150"/>
              <a:ext cx="1999636" cy="2159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grpSp>
      <p:sp>
        <p:nvSpPr>
          <p:cNvPr id="31" name="Textfeld 30">
            <a:extLst>
              <a:ext uri="{FF2B5EF4-FFF2-40B4-BE49-F238E27FC236}">
                <a16:creationId xmlns:a16="http://schemas.microsoft.com/office/drawing/2014/main" id="{35C4B4CD-9BF8-DB0C-7A25-55F5D5091F67}"/>
              </a:ext>
            </a:extLst>
          </p:cNvPr>
          <p:cNvSpPr txBox="1"/>
          <p:nvPr/>
        </p:nvSpPr>
        <p:spPr>
          <a:xfrm>
            <a:off x="5141742" y="3836871"/>
            <a:ext cx="3620946" cy="281200"/>
          </a:xfrm>
          <a:prstGeom prst="rect">
            <a:avLst/>
          </a:prstGeom>
          <a:solidFill>
            <a:schemeClr val="bg1"/>
          </a:solidFill>
        </p:spPr>
        <p:txBody>
          <a:bodyPr wrap="square" rtlCol="0">
            <a:noAutofit/>
          </a:bodyPr>
          <a:lstStyle/>
          <a:p>
            <a:r>
              <a:rPr lang="de-DE" sz="1400" dirty="0"/>
              <a:t>Core </a:t>
            </a:r>
            <a:r>
              <a:rPr lang="de-DE" sz="1400" dirty="0" err="1"/>
              <a:t>flagship</a:t>
            </a:r>
            <a:r>
              <a:rPr lang="de-DE" sz="1400" dirty="0"/>
              <a:t> </a:t>
            </a:r>
            <a:r>
              <a:rPr lang="de-DE" sz="1400" dirty="0" err="1"/>
              <a:t>brand</a:t>
            </a:r>
            <a:r>
              <a:rPr lang="de-DE" sz="1400" dirty="0"/>
              <a:t> </a:t>
            </a:r>
            <a:r>
              <a:rPr lang="de-DE" sz="1400" dirty="0" err="1"/>
              <a:t>with</a:t>
            </a:r>
            <a:r>
              <a:rPr lang="de-DE" sz="1400" dirty="0"/>
              <a:t> </a:t>
            </a:r>
            <a:r>
              <a:rPr lang="de-DE" sz="1400" dirty="0" err="1"/>
              <a:t>variations</a:t>
            </a:r>
            <a:r>
              <a:rPr lang="de-DE" sz="1400" dirty="0"/>
              <a:t>. </a:t>
            </a:r>
          </a:p>
        </p:txBody>
      </p:sp>
      <p:pic>
        <p:nvPicPr>
          <p:cNvPr id="2052" name="Picture 4" descr="PepsiCo Aktie - Sprudelnde Gewinne mit Dividende versüßt?">
            <a:extLst>
              <a:ext uri="{FF2B5EF4-FFF2-40B4-BE49-F238E27FC236}">
                <a16:creationId xmlns:a16="http://schemas.microsoft.com/office/drawing/2014/main" id="{88DA73D9-C9E1-A6A8-D3C6-DB9D8760E52D}"/>
              </a:ext>
            </a:extLst>
          </p:cNvPr>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t="3760" b="17598"/>
          <a:stretch/>
        </p:blipFill>
        <p:spPr bwMode="auto">
          <a:xfrm>
            <a:off x="385577" y="1397271"/>
            <a:ext cx="4568575" cy="2395690"/>
          </a:xfrm>
          <a:prstGeom prst="rect">
            <a:avLst/>
          </a:prstGeom>
          <a:noFill/>
          <a:extLst>
            <a:ext uri="{909E8E84-426E-40DD-AFC4-6F175D3DCCD1}">
              <a14:hiddenFill xmlns:a14="http://schemas.microsoft.com/office/drawing/2010/main">
                <a:solidFill>
                  <a:srgbClr val="FFFFFF"/>
                </a:solidFill>
              </a14:hiddenFill>
            </a:ext>
          </a:extLst>
        </p:spPr>
      </p:pic>
      <p:sp>
        <p:nvSpPr>
          <p:cNvPr id="28" name="Textfeld 27">
            <a:extLst>
              <a:ext uri="{FF2B5EF4-FFF2-40B4-BE49-F238E27FC236}">
                <a16:creationId xmlns:a16="http://schemas.microsoft.com/office/drawing/2014/main" id="{663E4DEC-FC01-C13C-3E4E-70A673A110D7}"/>
              </a:ext>
            </a:extLst>
          </p:cNvPr>
          <p:cNvSpPr txBox="1"/>
          <p:nvPr/>
        </p:nvSpPr>
        <p:spPr>
          <a:xfrm>
            <a:off x="1299178" y="1533976"/>
            <a:ext cx="749760" cy="369332"/>
          </a:xfrm>
          <a:prstGeom prst="rect">
            <a:avLst/>
          </a:prstGeom>
          <a:noFill/>
        </p:spPr>
        <p:txBody>
          <a:bodyPr wrap="square" rtlCol="0">
            <a:spAutoFit/>
          </a:bodyPr>
          <a:lstStyle/>
          <a:p>
            <a:pPr algn="ctr"/>
            <a:r>
              <a:rPr lang="de-DE" b="1" dirty="0">
                <a:solidFill>
                  <a:srgbClr val="1B4E9C"/>
                </a:solidFill>
              </a:rPr>
              <a:t>42 %</a:t>
            </a:r>
          </a:p>
        </p:txBody>
      </p:sp>
      <p:sp>
        <p:nvSpPr>
          <p:cNvPr id="29" name="Textfeld 28">
            <a:extLst>
              <a:ext uri="{FF2B5EF4-FFF2-40B4-BE49-F238E27FC236}">
                <a16:creationId xmlns:a16="http://schemas.microsoft.com/office/drawing/2014/main" id="{06C3521D-D2E9-BEF2-5377-45D0B8DBD7F3}"/>
              </a:ext>
            </a:extLst>
          </p:cNvPr>
          <p:cNvSpPr txBox="1"/>
          <p:nvPr/>
        </p:nvSpPr>
        <p:spPr>
          <a:xfrm>
            <a:off x="3290790" y="1533976"/>
            <a:ext cx="749760" cy="369332"/>
          </a:xfrm>
          <a:prstGeom prst="rect">
            <a:avLst/>
          </a:prstGeom>
          <a:noFill/>
        </p:spPr>
        <p:txBody>
          <a:bodyPr wrap="square" rtlCol="0">
            <a:spAutoFit/>
          </a:bodyPr>
          <a:lstStyle/>
          <a:p>
            <a:pPr algn="ctr"/>
            <a:r>
              <a:rPr lang="de-DE" b="1" dirty="0">
                <a:solidFill>
                  <a:srgbClr val="1B4E9C"/>
                </a:solidFill>
              </a:rPr>
              <a:t>58 %</a:t>
            </a:r>
          </a:p>
        </p:txBody>
      </p:sp>
      <p:sp>
        <p:nvSpPr>
          <p:cNvPr id="30" name="Textfeld 29">
            <a:extLst>
              <a:ext uri="{FF2B5EF4-FFF2-40B4-BE49-F238E27FC236}">
                <a16:creationId xmlns:a16="http://schemas.microsoft.com/office/drawing/2014/main" id="{32A8F5AA-BCAE-9F05-C7B1-8B0254FC3D44}"/>
              </a:ext>
            </a:extLst>
          </p:cNvPr>
          <p:cNvSpPr txBox="1"/>
          <p:nvPr/>
        </p:nvSpPr>
        <p:spPr>
          <a:xfrm>
            <a:off x="385577" y="3836871"/>
            <a:ext cx="4455871" cy="523220"/>
          </a:xfrm>
          <a:prstGeom prst="rect">
            <a:avLst/>
          </a:prstGeom>
          <a:solidFill>
            <a:schemeClr val="bg1"/>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de-DE"/>
            </a:defPPr>
            <a:lvl1pPr>
              <a:defRPr sz="15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de-DE" dirty="0" err="1">
                <a:solidFill>
                  <a:schemeClr val="tx1"/>
                </a:solidFill>
              </a:rPr>
              <a:t>Diversification</a:t>
            </a:r>
            <a:r>
              <a:rPr lang="de-DE" dirty="0">
                <a:solidFill>
                  <a:schemeClr val="tx1"/>
                </a:solidFill>
              </a:rPr>
              <a:t> </a:t>
            </a:r>
            <a:r>
              <a:rPr lang="de-DE" dirty="0" err="1">
                <a:solidFill>
                  <a:schemeClr val="tx1"/>
                </a:solidFill>
              </a:rPr>
              <a:t>strategy</a:t>
            </a:r>
            <a:r>
              <a:rPr lang="de-DE" dirty="0">
                <a:solidFill>
                  <a:schemeClr val="tx1"/>
                </a:solidFill>
              </a:rPr>
              <a:t> </a:t>
            </a:r>
            <a:r>
              <a:rPr lang="de-DE" dirty="0" err="1">
                <a:solidFill>
                  <a:schemeClr val="tx1"/>
                </a:solidFill>
              </a:rPr>
              <a:t>similar</a:t>
            </a:r>
            <a:r>
              <a:rPr lang="de-DE" dirty="0">
                <a:solidFill>
                  <a:schemeClr val="tx1"/>
                </a:solidFill>
              </a:rPr>
              <a:t> </a:t>
            </a:r>
            <a:r>
              <a:rPr lang="de-DE" dirty="0" err="1">
                <a:solidFill>
                  <a:schemeClr val="tx1"/>
                </a:solidFill>
              </a:rPr>
              <a:t>to</a:t>
            </a:r>
            <a:r>
              <a:rPr lang="de-DE" dirty="0">
                <a:solidFill>
                  <a:schemeClr val="tx1"/>
                </a:solidFill>
              </a:rPr>
              <a:t> Nestlé. </a:t>
            </a:r>
            <a:br>
              <a:rPr lang="de-DE" dirty="0">
                <a:solidFill>
                  <a:schemeClr val="tx1"/>
                </a:solidFill>
              </a:rPr>
            </a:br>
            <a:r>
              <a:rPr lang="de-DE" dirty="0" err="1">
                <a:solidFill>
                  <a:schemeClr val="tx1"/>
                </a:solidFill>
              </a:rPr>
              <a:t>Convenient</a:t>
            </a:r>
            <a:r>
              <a:rPr lang="de-DE" dirty="0">
                <a:solidFill>
                  <a:schemeClr val="tx1"/>
                </a:solidFill>
              </a:rPr>
              <a:t> </a:t>
            </a:r>
            <a:r>
              <a:rPr lang="de-DE" dirty="0" err="1">
                <a:solidFill>
                  <a:schemeClr val="tx1"/>
                </a:solidFill>
              </a:rPr>
              <a:t>food</a:t>
            </a:r>
            <a:r>
              <a:rPr lang="de-DE" dirty="0">
                <a:solidFill>
                  <a:schemeClr val="tx1"/>
                </a:solidFill>
              </a:rPr>
              <a:t> </a:t>
            </a:r>
            <a:r>
              <a:rPr lang="de-DE" dirty="0" err="1">
                <a:solidFill>
                  <a:schemeClr val="tx1"/>
                </a:solidFill>
              </a:rPr>
              <a:t>focus</a:t>
            </a:r>
            <a:r>
              <a:rPr lang="de-DE" dirty="0">
                <a:solidFill>
                  <a:schemeClr val="tx1"/>
                </a:solidFill>
              </a:rPr>
              <a:t> in </a:t>
            </a:r>
            <a:r>
              <a:rPr lang="de-DE" dirty="0" err="1">
                <a:solidFill>
                  <a:schemeClr val="tx1"/>
                </a:solidFill>
              </a:rPr>
              <a:t>emerging</a:t>
            </a:r>
            <a:r>
              <a:rPr lang="de-DE" dirty="0">
                <a:solidFill>
                  <a:schemeClr val="tx1"/>
                </a:solidFill>
              </a:rPr>
              <a:t> </a:t>
            </a:r>
            <a:r>
              <a:rPr lang="de-DE" dirty="0" err="1">
                <a:solidFill>
                  <a:schemeClr val="tx1"/>
                </a:solidFill>
              </a:rPr>
              <a:t>markets</a:t>
            </a:r>
            <a:r>
              <a:rPr lang="de-DE" dirty="0">
                <a:solidFill>
                  <a:schemeClr val="tx1"/>
                </a:solidFill>
              </a:rPr>
              <a:t>. </a:t>
            </a:r>
          </a:p>
        </p:txBody>
      </p:sp>
      <p:sp>
        <p:nvSpPr>
          <p:cNvPr id="34" name="Rechteck 33">
            <a:extLst>
              <a:ext uri="{FF2B5EF4-FFF2-40B4-BE49-F238E27FC236}">
                <a16:creationId xmlns:a16="http://schemas.microsoft.com/office/drawing/2014/main" id="{B7BEDC02-7B06-F643-413A-73983C8FBF99}"/>
              </a:ext>
            </a:extLst>
          </p:cNvPr>
          <p:cNvSpPr/>
          <p:nvPr/>
        </p:nvSpPr>
        <p:spPr>
          <a:xfrm>
            <a:off x="385577" y="4383812"/>
            <a:ext cx="8293604" cy="515269"/>
          </a:xfrm>
          <a:prstGeom prst="rect">
            <a:avLst/>
          </a:prstGeom>
          <a:solidFill>
            <a:schemeClr val="accent5">
              <a:lumMod val="20000"/>
              <a:lumOff val="8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dirty="0">
                <a:solidFill>
                  <a:schemeClr val="tx1"/>
                </a:solidFill>
              </a:rPr>
              <a:t>Coca-Cola and PepsiCo remain their main rivals in the beverage industry, while PepsiCo underscores its resilience and adaptability in navigating a cross-industry competitive landscape.</a:t>
            </a:r>
            <a:endParaRPr lang="de-DE" sz="1500" dirty="0">
              <a:solidFill>
                <a:schemeClr val="tx1"/>
              </a:solidFill>
            </a:endParaRPr>
          </a:p>
        </p:txBody>
      </p:sp>
      <p:pic>
        <p:nvPicPr>
          <p:cNvPr id="35" name="Picture 8">
            <a:extLst>
              <a:ext uri="{FF2B5EF4-FFF2-40B4-BE49-F238E27FC236}">
                <a16:creationId xmlns:a16="http://schemas.microsoft.com/office/drawing/2014/main" id="{D65B5CE5-1BF3-E71E-74BE-8CCEF3C5A500}"/>
              </a:ext>
            </a:extLst>
          </p:cNvPr>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6205423" y="1449301"/>
            <a:ext cx="1574602" cy="499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140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C88C9E-A826-3B9B-B7C2-38349EF3605A}"/>
              </a:ext>
            </a:extLst>
          </p:cNvPr>
          <p:cNvSpPr>
            <a:spLocks noGrp="1"/>
          </p:cNvSpPr>
          <p:nvPr>
            <p:ph type="title"/>
          </p:nvPr>
        </p:nvSpPr>
        <p:spPr/>
        <p:txBody>
          <a:bodyPr/>
          <a:lstStyle/>
          <a:p>
            <a:r>
              <a:rPr lang="de-DE" dirty="0"/>
              <a:t>Market </a:t>
            </a:r>
            <a:r>
              <a:rPr lang="de-DE" dirty="0" err="1"/>
              <a:t>share</a:t>
            </a:r>
            <a:r>
              <a:rPr lang="de-DE" dirty="0"/>
              <a:t> Net Operating Revenue</a:t>
            </a:r>
          </a:p>
        </p:txBody>
      </p:sp>
      <p:sp>
        <p:nvSpPr>
          <p:cNvPr id="4" name="Textplatzhalter 3">
            <a:extLst>
              <a:ext uri="{FF2B5EF4-FFF2-40B4-BE49-F238E27FC236}">
                <a16:creationId xmlns:a16="http://schemas.microsoft.com/office/drawing/2014/main" id="{B9219538-C556-23B1-44B3-D702D62CA229}"/>
              </a:ext>
            </a:extLst>
          </p:cNvPr>
          <p:cNvSpPr>
            <a:spLocks noGrp="1"/>
          </p:cNvSpPr>
          <p:nvPr>
            <p:ph type="body" sz="half" idx="14"/>
          </p:nvPr>
        </p:nvSpPr>
        <p:spPr/>
        <p:txBody>
          <a:bodyPr/>
          <a:lstStyle/>
          <a:p>
            <a:r>
              <a:rPr lang="de-DE" dirty="0"/>
              <a:t>Business </a:t>
            </a:r>
            <a:r>
              <a:rPr lang="de-DE" dirty="0" err="1"/>
              <a:t>model</a:t>
            </a:r>
            <a:endParaRPr lang="de-DE" dirty="0"/>
          </a:p>
        </p:txBody>
      </p:sp>
      <p:sp>
        <p:nvSpPr>
          <p:cNvPr id="5" name="Foliennummernplatzhalter 4">
            <a:extLst>
              <a:ext uri="{FF2B5EF4-FFF2-40B4-BE49-F238E27FC236}">
                <a16:creationId xmlns:a16="http://schemas.microsoft.com/office/drawing/2014/main" id="{05F201F4-3D66-538B-B738-04E8F27DE974}"/>
              </a:ext>
            </a:extLst>
          </p:cNvPr>
          <p:cNvSpPr>
            <a:spLocks noGrp="1"/>
          </p:cNvSpPr>
          <p:nvPr>
            <p:ph type="sldNum" sz="quarter" idx="4"/>
          </p:nvPr>
        </p:nvSpPr>
        <p:spPr/>
        <p:txBody>
          <a:bodyPr/>
          <a:lstStyle/>
          <a:p>
            <a:fld id="{365118A3-1793-2149-900A-53CEDCCBA901}" type="slidenum">
              <a:rPr lang="en-GB" smtClean="0"/>
              <a:pPr/>
              <a:t>8</a:t>
            </a:fld>
            <a:endParaRPr lang="en-GB" dirty="0"/>
          </a:p>
        </p:txBody>
      </p:sp>
      <p:graphicFrame>
        <p:nvGraphicFramePr>
          <p:cNvPr id="15" name="Diagramm 14">
            <a:extLst>
              <a:ext uri="{FF2B5EF4-FFF2-40B4-BE49-F238E27FC236}">
                <a16:creationId xmlns:a16="http://schemas.microsoft.com/office/drawing/2014/main" id="{2C586300-78FC-8BD7-4BB0-75F47CBAD70F}"/>
              </a:ext>
            </a:extLst>
          </p:cNvPr>
          <p:cNvGraphicFramePr/>
          <p:nvPr>
            <p:extLst>
              <p:ext uri="{D42A27DB-BD31-4B8C-83A1-F6EECF244321}">
                <p14:modId xmlns:p14="http://schemas.microsoft.com/office/powerpoint/2010/main" val="3654125904"/>
              </p:ext>
            </p:extLst>
          </p:nvPr>
        </p:nvGraphicFramePr>
        <p:xfrm>
          <a:off x="507147" y="1442610"/>
          <a:ext cx="3616618" cy="2914786"/>
        </p:xfrm>
        <a:graphic>
          <a:graphicData uri="http://schemas.openxmlformats.org/drawingml/2006/chart">
            <c:chart xmlns:c="http://schemas.openxmlformats.org/drawingml/2006/chart" xmlns:r="http://schemas.openxmlformats.org/officeDocument/2006/relationships" r:id="rId2"/>
          </a:graphicData>
        </a:graphic>
      </p:graphicFrame>
      <p:sp>
        <p:nvSpPr>
          <p:cNvPr id="16" name="Rechteck 15">
            <a:extLst>
              <a:ext uri="{FF2B5EF4-FFF2-40B4-BE49-F238E27FC236}">
                <a16:creationId xmlns:a16="http://schemas.microsoft.com/office/drawing/2014/main" id="{8BF94BF2-8A6E-D537-A727-FE082108CF24}"/>
              </a:ext>
            </a:extLst>
          </p:cNvPr>
          <p:cNvSpPr/>
          <p:nvPr/>
        </p:nvSpPr>
        <p:spPr>
          <a:xfrm>
            <a:off x="507146" y="4020115"/>
            <a:ext cx="7170911" cy="819719"/>
          </a:xfrm>
          <a:prstGeom prst="rect">
            <a:avLst/>
          </a:prstGeom>
          <a:solidFill>
            <a:schemeClr val="accent5">
              <a:lumMod val="20000"/>
              <a:lumOff val="8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500" dirty="0">
                <a:solidFill>
                  <a:schemeClr val="tx1"/>
                </a:solidFill>
              </a:rPr>
              <a:t>Both companies exhibit a nearly </a:t>
            </a:r>
            <a:r>
              <a:rPr lang="en-US" sz="1500" b="1" dirty="0">
                <a:solidFill>
                  <a:schemeClr val="tx1"/>
                </a:solidFill>
              </a:rPr>
              <a:t>equal</a:t>
            </a:r>
            <a:r>
              <a:rPr lang="en-US" sz="1500" dirty="0">
                <a:solidFill>
                  <a:schemeClr val="tx1"/>
                </a:solidFill>
              </a:rPr>
              <a:t> geographic </a:t>
            </a:r>
            <a:r>
              <a:rPr lang="en-US" sz="1500" b="1" dirty="0">
                <a:solidFill>
                  <a:schemeClr val="tx1"/>
                </a:solidFill>
              </a:rPr>
              <a:t>distribution of market share </a:t>
            </a:r>
            <a:r>
              <a:rPr lang="en-US" sz="1500" dirty="0">
                <a:solidFill>
                  <a:schemeClr val="tx1"/>
                </a:solidFill>
              </a:rPr>
              <a:t>in terms of relevance, with </a:t>
            </a:r>
            <a:r>
              <a:rPr lang="en-US" sz="1500" b="1" dirty="0">
                <a:solidFill>
                  <a:schemeClr val="tx1"/>
                </a:solidFill>
              </a:rPr>
              <a:t>North America</a:t>
            </a:r>
            <a:r>
              <a:rPr lang="en-US" sz="1500" dirty="0">
                <a:solidFill>
                  <a:schemeClr val="tx1"/>
                </a:solidFill>
              </a:rPr>
              <a:t> standing out currently as the </a:t>
            </a:r>
            <a:r>
              <a:rPr lang="en-US" sz="1500" b="1" dirty="0">
                <a:solidFill>
                  <a:schemeClr val="tx1"/>
                </a:solidFill>
              </a:rPr>
              <a:t>largest market</a:t>
            </a:r>
            <a:r>
              <a:rPr lang="en-US" sz="1500" dirty="0">
                <a:solidFill>
                  <a:schemeClr val="tx1"/>
                </a:solidFill>
              </a:rPr>
              <a:t>. The emphasis and growth efforts are directed toward </a:t>
            </a:r>
            <a:r>
              <a:rPr lang="en-US" sz="1500" b="1" dirty="0">
                <a:solidFill>
                  <a:schemeClr val="tx1"/>
                </a:solidFill>
              </a:rPr>
              <a:t>developing countries</a:t>
            </a:r>
            <a:r>
              <a:rPr lang="en-US" sz="1500" dirty="0">
                <a:solidFill>
                  <a:schemeClr val="tx1"/>
                </a:solidFill>
              </a:rPr>
              <a:t>.</a:t>
            </a:r>
            <a:endParaRPr lang="de-DE" sz="1500" dirty="0">
              <a:solidFill>
                <a:schemeClr val="tx1"/>
              </a:solidFill>
            </a:endParaRPr>
          </a:p>
        </p:txBody>
      </p:sp>
      <p:graphicFrame>
        <p:nvGraphicFramePr>
          <p:cNvPr id="17" name="Diagramm 16">
            <a:extLst>
              <a:ext uri="{FF2B5EF4-FFF2-40B4-BE49-F238E27FC236}">
                <a16:creationId xmlns:a16="http://schemas.microsoft.com/office/drawing/2014/main" id="{DEFF035B-2790-B373-0D75-570586C6E1D5}"/>
              </a:ext>
            </a:extLst>
          </p:cNvPr>
          <p:cNvGraphicFramePr/>
          <p:nvPr>
            <p:extLst>
              <p:ext uri="{D42A27DB-BD31-4B8C-83A1-F6EECF244321}">
                <p14:modId xmlns:p14="http://schemas.microsoft.com/office/powerpoint/2010/main" val="343148548"/>
              </p:ext>
            </p:extLst>
          </p:nvPr>
        </p:nvGraphicFramePr>
        <p:xfrm>
          <a:off x="4817345" y="1442610"/>
          <a:ext cx="4121133" cy="2914786"/>
        </p:xfrm>
        <a:graphic>
          <a:graphicData uri="http://schemas.openxmlformats.org/drawingml/2006/chart">
            <c:chart xmlns:c="http://schemas.openxmlformats.org/drawingml/2006/chart" xmlns:r="http://schemas.openxmlformats.org/officeDocument/2006/relationships" r:id="rId3"/>
          </a:graphicData>
        </a:graphic>
      </p:graphicFrame>
      <p:pic>
        <p:nvPicPr>
          <p:cNvPr id="19" name="Picture 2">
            <a:extLst>
              <a:ext uri="{FF2B5EF4-FFF2-40B4-BE49-F238E27FC236}">
                <a16:creationId xmlns:a16="http://schemas.microsoft.com/office/drawing/2014/main" id="{09FBC637-6CAD-EC31-BA8B-DE4AE37CE7D2}"/>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507147" y="1279554"/>
            <a:ext cx="1681349" cy="41198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a:extLst>
              <a:ext uri="{FF2B5EF4-FFF2-40B4-BE49-F238E27FC236}">
                <a16:creationId xmlns:a16="http://schemas.microsoft.com/office/drawing/2014/main" id="{22FBB7FF-E2AA-D304-367B-3AC35DECEF31}"/>
              </a:ext>
            </a:extLst>
          </p:cNvPr>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4817346" y="1267343"/>
            <a:ext cx="1338448" cy="424197"/>
          </a:xfrm>
          <a:prstGeom prst="rect">
            <a:avLst/>
          </a:prstGeom>
          <a:noFill/>
          <a:extLst>
            <a:ext uri="{909E8E84-426E-40DD-AFC4-6F175D3DCCD1}">
              <a14:hiddenFill xmlns:a14="http://schemas.microsoft.com/office/drawing/2010/main">
                <a:solidFill>
                  <a:srgbClr val="FFFFFF"/>
                </a:solidFill>
              </a14:hiddenFill>
            </a:ext>
          </a:extLst>
        </p:spPr>
      </p:pic>
      <p:sp>
        <p:nvSpPr>
          <p:cNvPr id="23" name="Textfeld 22">
            <a:extLst>
              <a:ext uri="{FF2B5EF4-FFF2-40B4-BE49-F238E27FC236}">
                <a16:creationId xmlns:a16="http://schemas.microsoft.com/office/drawing/2014/main" id="{958CDC26-CF7C-F8D0-D318-482F2ED2CA51}"/>
              </a:ext>
            </a:extLst>
          </p:cNvPr>
          <p:cNvSpPr txBox="1"/>
          <p:nvPr/>
        </p:nvSpPr>
        <p:spPr>
          <a:xfrm>
            <a:off x="431752" y="4848379"/>
            <a:ext cx="4330162" cy="230832"/>
          </a:xfrm>
          <a:prstGeom prst="rect">
            <a:avLst/>
          </a:prstGeom>
          <a:noFill/>
        </p:spPr>
        <p:txBody>
          <a:bodyPr wrap="square" rtlCol="0">
            <a:spAutoFit/>
          </a:bodyPr>
          <a:lstStyle/>
          <a:p>
            <a:r>
              <a:rPr lang="de-DE" sz="900" dirty="0">
                <a:solidFill>
                  <a:schemeClr val="bg1">
                    <a:lumMod val="50000"/>
                  </a:schemeClr>
                </a:solidFill>
              </a:rPr>
              <a:t>* </a:t>
            </a:r>
            <a:r>
              <a:rPr lang="de-DE" sz="900" dirty="0" err="1">
                <a:solidFill>
                  <a:schemeClr val="bg1">
                    <a:lumMod val="50000"/>
                  </a:schemeClr>
                </a:solidFill>
              </a:rPr>
              <a:t>Number</a:t>
            </a:r>
            <a:r>
              <a:rPr lang="de-DE" sz="900" dirty="0">
                <a:solidFill>
                  <a:schemeClr val="bg1">
                    <a:lumMod val="50000"/>
                  </a:schemeClr>
                </a:solidFill>
              </a:rPr>
              <a:t> not </a:t>
            </a:r>
            <a:r>
              <a:rPr lang="de-DE" sz="900" dirty="0" err="1">
                <a:solidFill>
                  <a:schemeClr val="bg1">
                    <a:lumMod val="50000"/>
                  </a:schemeClr>
                </a:solidFill>
              </a:rPr>
              <a:t>divided</a:t>
            </a:r>
            <a:r>
              <a:rPr lang="de-DE" sz="900" dirty="0">
                <a:solidFill>
                  <a:schemeClr val="bg1">
                    <a:lumMod val="50000"/>
                  </a:schemeClr>
                </a:solidFill>
              </a:rPr>
              <a:t> </a:t>
            </a:r>
            <a:r>
              <a:rPr lang="de-DE" sz="900" dirty="0" err="1">
                <a:solidFill>
                  <a:schemeClr val="bg1">
                    <a:lumMod val="50000"/>
                  </a:schemeClr>
                </a:solidFill>
              </a:rPr>
              <a:t>by</a:t>
            </a:r>
            <a:r>
              <a:rPr lang="de-DE" sz="900" dirty="0">
                <a:solidFill>
                  <a:schemeClr val="bg1">
                    <a:lumMod val="50000"/>
                  </a:schemeClr>
                </a:solidFill>
              </a:rPr>
              <a:t> </a:t>
            </a:r>
            <a:r>
              <a:rPr lang="de-DE" sz="900" dirty="0" err="1">
                <a:solidFill>
                  <a:schemeClr val="bg1">
                    <a:lumMod val="50000"/>
                  </a:schemeClr>
                </a:solidFill>
              </a:rPr>
              <a:t>operation</a:t>
            </a:r>
            <a:r>
              <a:rPr lang="de-DE" sz="900" dirty="0">
                <a:solidFill>
                  <a:schemeClr val="bg1">
                    <a:lumMod val="50000"/>
                  </a:schemeClr>
                </a:solidFill>
              </a:rPr>
              <a:t> </a:t>
            </a:r>
            <a:r>
              <a:rPr lang="de-DE" sz="900" dirty="0" err="1">
                <a:solidFill>
                  <a:schemeClr val="bg1">
                    <a:lumMod val="50000"/>
                  </a:schemeClr>
                </a:solidFill>
              </a:rPr>
              <a:t>segment</a:t>
            </a:r>
            <a:r>
              <a:rPr lang="de-DE" sz="900" dirty="0">
                <a:solidFill>
                  <a:schemeClr val="bg1">
                    <a:lumMod val="50000"/>
                  </a:schemeClr>
                </a:solidFill>
              </a:rPr>
              <a:t> and not </a:t>
            </a:r>
            <a:r>
              <a:rPr lang="de-DE" sz="900" dirty="0" err="1">
                <a:solidFill>
                  <a:schemeClr val="bg1">
                    <a:lumMod val="50000"/>
                  </a:schemeClr>
                </a:solidFill>
              </a:rPr>
              <a:t>issued</a:t>
            </a:r>
            <a:r>
              <a:rPr lang="de-DE" sz="900" dirty="0">
                <a:solidFill>
                  <a:schemeClr val="bg1">
                    <a:lumMod val="50000"/>
                  </a:schemeClr>
                </a:solidFill>
              </a:rPr>
              <a:t> </a:t>
            </a:r>
            <a:r>
              <a:rPr lang="de-DE" sz="900" dirty="0" err="1">
                <a:solidFill>
                  <a:schemeClr val="bg1">
                    <a:lumMod val="50000"/>
                  </a:schemeClr>
                </a:solidFill>
              </a:rPr>
              <a:t>by</a:t>
            </a:r>
            <a:r>
              <a:rPr lang="de-DE" sz="900" dirty="0">
                <a:solidFill>
                  <a:schemeClr val="bg1">
                    <a:lumMod val="50000"/>
                  </a:schemeClr>
                </a:solidFill>
              </a:rPr>
              <a:t> </a:t>
            </a:r>
            <a:r>
              <a:rPr lang="de-DE" sz="900" dirty="0" err="1">
                <a:solidFill>
                  <a:schemeClr val="bg1">
                    <a:lumMod val="50000"/>
                  </a:schemeClr>
                </a:solidFill>
              </a:rPr>
              <a:t>Pepsico</a:t>
            </a:r>
            <a:r>
              <a:rPr lang="de-DE" sz="900" dirty="0">
                <a:solidFill>
                  <a:schemeClr val="bg1">
                    <a:lumMod val="50000"/>
                  </a:schemeClr>
                </a:solidFill>
              </a:rPr>
              <a:t> 10-K </a:t>
            </a:r>
          </a:p>
        </p:txBody>
      </p:sp>
      <p:sp>
        <p:nvSpPr>
          <p:cNvPr id="24" name="Textfeld 23">
            <a:extLst>
              <a:ext uri="{FF2B5EF4-FFF2-40B4-BE49-F238E27FC236}">
                <a16:creationId xmlns:a16="http://schemas.microsoft.com/office/drawing/2014/main" id="{8C68AF8D-F254-111A-3D50-807506D92BED}"/>
              </a:ext>
            </a:extLst>
          </p:cNvPr>
          <p:cNvSpPr txBox="1"/>
          <p:nvPr/>
        </p:nvSpPr>
        <p:spPr>
          <a:xfrm>
            <a:off x="4608316" y="4848379"/>
            <a:ext cx="3069741" cy="230832"/>
          </a:xfrm>
          <a:prstGeom prst="rect">
            <a:avLst/>
          </a:prstGeom>
          <a:noFill/>
        </p:spPr>
        <p:txBody>
          <a:bodyPr wrap="square" rtlCol="0">
            <a:spAutoFit/>
          </a:bodyPr>
          <a:lstStyle/>
          <a:p>
            <a:pPr algn="r"/>
            <a:r>
              <a:rPr lang="de-DE" sz="900" dirty="0">
                <a:solidFill>
                  <a:schemeClr val="bg1">
                    <a:lumMod val="50000"/>
                  </a:schemeClr>
                </a:solidFill>
              </a:rPr>
              <a:t>Source: 10-K</a:t>
            </a:r>
          </a:p>
        </p:txBody>
      </p:sp>
    </p:spTree>
    <p:extLst>
      <p:ext uri="{BB962C8B-B14F-4D97-AF65-F5344CB8AC3E}">
        <p14:creationId xmlns:p14="http://schemas.microsoft.com/office/powerpoint/2010/main" val="3492582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47F55F-5E1A-74C4-428D-B8F0041486F1}"/>
              </a:ext>
            </a:extLst>
          </p:cNvPr>
          <p:cNvSpPr>
            <a:spLocks noGrp="1"/>
          </p:cNvSpPr>
          <p:nvPr>
            <p:ph type="title"/>
          </p:nvPr>
        </p:nvSpPr>
        <p:spPr/>
        <p:txBody>
          <a:bodyPr/>
          <a:lstStyle/>
          <a:p>
            <a:r>
              <a:rPr lang="de-DE" dirty="0"/>
              <a:t>Business </a:t>
            </a:r>
            <a:r>
              <a:rPr lang="de-DE" dirty="0" err="1"/>
              <a:t>model</a:t>
            </a:r>
            <a:r>
              <a:rPr lang="de-DE" dirty="0"/>
              <a:t>: </a:t>
            </a:r>
            <a:r>
              <a:rPr lang="de-DE" dirty="0" err="1"/>
              <a:t>bottling</a:t>
            </a:r>
            <a:r>
              <a:rPr lang="de-DE" dirty="0"/>
              <a:t> </a:t>
            </a:r>
            <a:r>
              <a:rPr lang="de-DE" dirty="0" err="1"/>
              <a:t>partners</a:t>
            </a:r>
            <a:endParaRPr lang="de-DE" dirty="0"/>
          </a:p>
        </p:txBody>
      </p:sp>
      <p:sp>
        <p:nvSpPr>
          <p:cNvPr id="4" name="Textplatzhalter 3">
            <a:extLst>
              <a:ext uri="{FF2B5EF4-FFF2-40B4-BE49-F238E27FC236}">
                <a16:creationId xmlns:a16="http://schemas.microsoft.com/office/drawing/2014/main" id="{854D9581-BE4E-7CA8-CF57-04B1C1EB1E49}"/>
              </a:ext>
            </a:extLst>
          </p:cNvPr>
          <p:cNvSpPr>
            <a:spLocks noGrp="1"/>
          </p:cNvSpPr>
          <p:nvPr>
            <p:ph type="body" sz="half" idx="14"/>
          </p:nvPr>
        </p:nvSpPr>
        <p:spPr/>
        <p:txBody>
          <a:bodyPr/>
          <a:lstStyle/>
          <a:p>
            <a:r>
              <a:rPr lang="de-DE" dirty="0"/>
              <a:t>Business </a:t>
            </a:r>
            <a:r>
              <a:rPr lang="de-DE" dirty="0" err="1"/>
              <a:t>model</a:t>
            </a:r>
            <a:endParaRPr lang="de-DE" dirty="0"/>
          </a:p>
        </p:txBody>
      </p:sp>
      <p:sp>
        <p:nvSpPr>
          <p:cNvPr id="5" name="Foliennummernplatzhalter 4">
            <a:extLst>
              <a:ext uri="{FF2B5EF4-FFF2-40B4-BE49-F238E27FC236}">
                <a16:creationId xmlns:a16="http://schemas.microsoft.com/office/drawing/2014/main" id="{CBBFEC2E-2EF4-FA43-340A-08C63DB5FB8B}"/>
              </a:ext>
            </a:extLst>
          </p:cNvPr>
          <p:cNvSpPr>
            <a:spLocks noGrp="1"/>
          </p:cNvSpPr>
          <p:nvPr>
            <p:ph type="sldNum" sz="quarter" idx="4"/>
          </p:nvPr>
        </p:nvSpPr>
        <p:spPr/>
        <p:txBody>
          <a:bodyPr/>
          <a:lstStyle/>
          <a:p>
            <a:fld id="{365118A3-1793-2149-900A-53CEDCCBA901}" type="slidenum">
              <a:rPr lang="en-GB" smtClean="0"/>
              <a:pPr/>
              <a:t>9</a:t>
            </a:fld>
            <a:endParaRPr lang="en-GB" dirty="0"/>
          </a:p>
        </p:txBody>
      </p:sp>
      <p:pic>
        <p:nvPicPr>
          <p:cNvPr id="13" name="Grafik 12">
            <a:extLst>
              <a:ext uri="{FF2B5EF4-FFF2-40B4-BE49-F238E27FC236}">
                <a16:creationId xmlns:a16="http://schemas.microsoft.com/office/drawing/2014/main" id="{D1BF7EBA-7B5A-6CDE-84A3-86D52DEAD6BF}"/>
              </a:ext>
            </a:extLst>
          </p:cNvPr>
          <p:cNvPicPr>
            <a:picLocks noChangeAspect="1"/>
          </p:cNvPicPr>
          <p:nvPr/>
        </p:nvPicPr>
        <p:blipFill>
          <a:blip r:embed="rId3"/>
          <a:stretch>
            <a:fillRect/>
          </a:stretch>
        </p:blipFill>
        <p:spPr>
          <a:xfrm>
            <a:off x="854836" y="3290758"/>
            <a:ext cx="2991424" cy="1563141"/>
          </a:xfrm>
          <a:prstGeom prst="rect">
            <a:avLst/>
          </a:prstGeom>
        </p:spPr>
      </p:pic>
      <p:sp>
        <p:nvSpPr>
          <p:cNvPr id="14" name="Textplatzhalter 2">
            <a:extLst>
              <a:ext uri="{FF2B5EF4-FFF2-40B4-BE49-F238E27FC236}">
                <a16:creationId xmlns:a16="http://schemas.microsoft.com/office/drawing/2014/main" id="{47554533-46F0-98F9-F14A-68AAA0A4E711}"/>
              </a:ext>
            </a:extLst>
          </p:cNvPr>
          <p:cNvSpPr txBox="1">
            <a:spLocks/>
          </p:cNvSpPr>
          <p:nvPr/>
        </p:nvSpPr>
        <p:spPr>
          <a:xfrm>
            <a:off x="385574" y="1234442"/>
            <a:ext cx="3929948" cy="3605392"/>
          </a:xfrm>
          <a:prstGeom prst="rect">
            <a:avLst/>
          </a:prstGeom>
          <a:noFill/>
          <a:ln>
            <a:solidFill>
              <a:schemeClr val="bg1">
                <a:lumMod val="85000"/>
              </a:schemeClr>
            </a:solidFill>
          </a:ln>
        </p:spPr>
        <p:txBody>
          <a:bodyPr vert="horz" lIns="91440" tIns="45720" rIns="91440" bIns="45720" rtlCol="0">
            <a:noAutofit/>
          </a:bodyPr>
          <a:lstStyle>
            <a:lvl1pPr marL="257175" indent="-257175" algn="l" defTabSz="685800" rtl="0" eaLnBrk="1" latinLnBrk="0" hangingPunct="1">
              <a:lnSpc>
                <a:spcPts val="1800"/>
              </a:lnSpc>
              <a:spcBef>
                <a:spcPts val="750"/>
              </a:spcBef>
              <a:buFont typeface="Wingdings" charset="2"/>
              <a:buChar char="§"/>
              <a:defRPr sz="1500" kern="1200" baseline="0">
                <a:solidFill>
                  <a:schemeClr val="tx1"/>
                </a:solidFill>
                <a:latin typeface="+mj-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marL="0" indent="0">
              <a:buFont typeface="Wingdings" charset="2"/>
              <a:buNone/>
            </a:pPr>
            <a:r>
              <a:rPr lang="de-DE" sz="1200" b="1" dirty="0"/>
              <a:t>Growth </a:t>
            </a:r>
            <a:r>
              <a:rPr lang="de-DE" sz="1200" b="1" dirty="0" err="1"/>
              <a:t>concept</a:t>
            </a:r>
            <a:r>
              <a:rPr lang="de-DE" sz="1200" b="1" dirty="0"/>
              <a:t>: Re-Franchising</a:t>
            </a:r>
          </a:p>
          <a:p>
            <a:pPr marL="342900" indent="-342900">
              <a:lnSpc>
                <a:spcPct val="100000"/>
              </a:lnSpc>
              <a:buFont typeface="Wingdings" charset="2"/>
              <a:buAutoNum type="arabicPeriod"/>
            </a:pPr>
            <a:r>
              <a:rPr lang="de-DE" sz="1200" b="1" dirty="0"/>
              <a:t>Acquisition </a:t>
            </a:r>
            <a:r>
              <a:rPr lang="de-DE" sz="1200" b="1" dirty="0" err="1"/>
              <a:t>of</a:t>
            </a:r>
            <a:r>
              <a:rPr lang="de-DE" sz="1200" b="1" dirty="0"/>
              <a:t> </a:t>
            </a:r>
            <a:r>
              <a:rPr lang="de-DE" sz="1200" b="1" dirty="0" err="1"/>
              <a:t>bottling</a:t>
            </a:r>
            <a:r>
              <a:rPr lang="de-DE" sz="1200" b="1" dirty="0"/>
              <a:t> </a:t>
            </a:r>
            <a:r>
              <a:rPr lang="de-DE" sz="1200" b="1" dirty="0" err="1"/>
              <a:t>operators</a:t>
            </a:r>
            <a:r>
              <a:rPr lang="de-DE" sz="1200" b="1" dirty="0"/>
              <a:t>, </a:t>
            </a:r>
            <a:r>
              <a:rPr lang="de-DE" sz="1200" b="1" dirty="0" err="1"/>
              <a:t>bottling</a:t>
            </a:r>
            <a:r>
              <a:rPr lang="de-DE" sz="1200" b="1" dirty="0"/>
              <a:t> plants and </a:t>
            </a:r>
            <a:r>
              <a:rPr lang="de-DE" sz="1200" b="1" dirty="0" err="1"/>
              <a:t>distribution</a:t>
            </a:r>
            <a:r>
              <a:rPr lang="de-DE" sz="1200" b="1" dirty="0"/>
              <a:t> </a:t>
            </a:r>
            <a:r>
              <a:rPr lang="de-DE" sz="1200" b="1" dirty="0" err="1"/>
              <a:t>centers</a:t>
            </a:r>
            <a:r>
              <a:rPr lang="de-DE" sz="1200" b="1" dirty="0"/>
              <a:t> in </a:t>
            </a:r>
            <a:r>
              <a:rPr lang="de-DE" sz="1200" b="1" dirty="0" err="1"/>
              <a:t>emerging</a:t>
            </a:r>
            <a:r>
              <a:rPr lang="de-DE" sz="1200" b="1" dirty="0"/>
              <a:t> </a:t>
            </a:r>
            <a:r>
              <a:rPr lang="de-DE" sz="1200" b="1" dirty="0" err="1"/>
              <a:t>markets</a:t>
            </a:r>
            <a:r>
              <a:rPr lang="de-DE" sz="1200" b="1" dirty="0"/>
              <a:t> (</a:t>
            </a:r>
            <a:r>
              <a:rPr lang="de-DE" sz="1200" b="1" dirty="0" err="1"/>
              <a:t>major</a:t>
            </a:r>
            <a:r>
              <a:rPr lang="de-DE" sz="1200" b="1" dirty="0"/>
              <a:t> </a:t>
            </a:r>
            <a:r>
              <a:rPr lang="de-DE" sz="1200" b="1" dirty="0" err="1"/>
              <a:t>stakes</a:t>
            </a:r>
            <a:r>
              <a:rPr lang="de-DE" sz="1200" b="1" dirty="0"/>
              <a:t>)</a:t>
            </a:r>
          </a:p>
          <a:p>
            <a:pPr marL="342900" indent="-342900">
              <a:lnSpc>
                <a:spcPct val="100000"/>
              </a:lnSpc>
              <a:buFont typeface="Wingdings" charset="2"/>
              <a:buAutoNum type="arabicPeriod"/>
            </a:pPr>
            <a:r>
              <a:rPr lang="de-DE" sz="1200" b="1" dirty="0" err="1"/>
              <a:t>Build</a:t>
            </a:r>
            <a:r>
              <a:rPr lang="de-DE" sz="1200" b="1" dirty="0"/>
              <a:t> </a:t>
            </a:r>
            <a:r>
              <a:rPr lang="de-DE" sz="1200" b="1" dirty="0" err="1"/>
              <a:t>stable</a:t>
            </a:r>
            <a:r>
              <a:rPr lang="de-DE" sz="1200" b="1" dirty="0"/>
              <a:t> </a:t>
            </a:r>
            <a:r>
              <a:rPr lang="de-DE" sz="1200" b="1" dirty="0" err="1"/>
              <a:t>production</a:t>
            </a:r>
            <a:r>
              <a:rPr lang="de-DE" sz="1200" b="1" dirty="0"/>
              <a:t>, </a:t>
            </a:r>
            <a:r>
              <a:rPr lang="de-DE" sz="1200" b="1" dirty="0" err="1"/>
              <a:t>supply</a:t>
            </a:r>
            <a:r>
              <a:rPr lang="de-DE" sz="1200" b="1" dirty="0"/>
              <a:t> and </a:t>
            </a:r>
            <a:r>
              <a:rPr lang="de-DE" sz="1200" b="1" dirty="0" err="1"/>
              <a:t>distribution</a:t>
            </a:r>
            <a:r>
              <a:rPr lang="de-DE" sz="1200" b="1" dirty="0"/>
              <a:t> </a:t>
            </a:r>
            <a:r>
              <a:rPr lang="de-DE" sz="1200" b="1" dirty="0" err="1"/>
              <a:t>chain</a:t>
            </a:r>
            <a:r>
              <a:rPr lang="de-DE" sz="1200" b="1" dirty="0"/>
              <a:t> </a:t>
            </a:r>
            <a:r>
              <a:rPr lang="de-DE" sz="1200" b="1" dirty="0" err="1"/>
              <a:t>under</a:t>
            </a:r>
            <a:r>
              <a:rPr lang="de-DE" sz="1200" b="1" dirty="0"/>
              <a:t> </a:t>
            </a:r>
            <a:r>
              <a:rPr lang="de-DE" sz="1200" b="1" dirty="0" err="1"/>
              <a:t>ownership</a:t>
            </a:r>
            <a:r>
              <a:rPr lang="de-DE" sz="1200" b="1" dirty="0"/>
              <a:t> </a:t>
            </a:r>
          </a:p>
          <a:p>
            <a:pPr marL="342900" indent="-342900">
              <a:lnSpc>
                <a:spcPct val="100000"/>
              </a:lnSpc>
              <a:buFont typeface="Wingdings" charset="2"/>
              <a:buAutoNum type="arabicPeriod"/>
            </a:pPr>
            <a:r>
              <a:rPr lang="de-DE" sz="1200" b="1" dirty="0"/>
              <a:t>Sell </a:t>
            </a:r>
            <a:r>
              <a:rPr lang="de-DE" sz="1200" b="1" dirty="0" err="1"/>
              <a:t>holdings</a:t>
            </a:r>
            <a:r>
              <a:rPr lang="de-DE" sz="1200" b="1" dirty="0"/>
              <a:t> but </a:t>
            </a:r>
            <a:r>
              <a:rPr lang="de-DE" sz="1200" b="1" dirty="0" err="1"/>
              <a:t>maintain</a:t>
            </a:r>
            <a:r>
              <a:rPr lang="de-DE" sz="1200" b="1" dirty="0"/>
              <a:t> </a:t>
            </a:r>
            <a:r>
              <a:rPr lang="de-DE" sz="1200" b="1" dirty="0" err="1"/>
              <a:t>franchisor</a:t>
            </a:r>
            <a:r>
              <a:rPr lang="de-DE" sz="1200" b="1" dirty="0"/>
              <a:t> </a:t>
            </a:r>
            <a:r>
              <a:rPr lang="de-DE" sz="1200" b="1" dirty="0" err="1"/>
              <a:t>agreements</a:t>
            </a:r>
            <a:r>
              <a:rPr lang="de-DE" sz="1200" b="1" dirty="0"/>
              <a:t> </a:t>
            </a:r>
            <a:r>
              <a:rPr lang="de-DE" sz="1200" b="1" dirty="0" err="1"/>
              <a:t>for</a:t>
            </a:r>
            <a:r>
              <a:rPr lang="de-DE" sz="1200" b="1" dirty="0"/>
              <a:t> </a:t>
            </a:r>
            <a:r>
              <a:rPr lang="de-DE" sz="1200" b="1" dirty="0" err="1"/>
              <a:t>syrups</a:t>
            </a:r>
            <a:r>
              <a:rPr lang="de-DE" sz="1200" b="1" dirty="0"/>
              <a:t> </a:t>
            </a:r>
            <a:r>
              <a:rPr lang="de-DE" sz="1200" b="1" dirty="0" err="1"/>
              <a:t>with</a:t>
            </a:r>
            <a:r>
              <a:rPr lang="de-DE" sz="1200" b="1" dirty="0"/>
              <a:t> </a:t>
            </a:r>
            <a:r>
              <a:rPr lang="de-DE" sz="1200" b="1" dirty="0" err="1"/>
              <a:t>bottling</a:t>
            </a:r>
            <a:r>
              <a:rPr lang="de-DE" sz="1200" b="1" dirty="0"/>
              <a:t> </a:t>
            </a:r>
            <a:r>
              <a:rPr lang="de-DE" sz="1200" b="1" dirty="0" err="1"/>
              <a:t>partners</a:t>
            </a:r>
            <a:r>
              <a:rPr lang="de-DE" sz="1200" b="1" dirty="0"/>
              <a:t> </a:t>
            </a:r>
          </a:p>
          <a:p>
            <a:pPr marL="342900" indent="-342900">
              <a:lnSpc>
                <a:spcPct val="100000"/>
              </a:lnSpc>
              <a:buFont typeface="Wingdings" charset="2"/>
              <a:buAutoNum type="arabicPeriod"/>
            </a:pPr>
            <a:r>
              <a:rPr lang="de-DE" sz="1200" b="1" dirty="0" err="1"/>
              <a:t>Renewal</a:t>
            </a:r>
            <a:r>
              <a:rPr lang="de-DE" sz="1200" b="1" dirty="0"/>
              <a:t> </a:t>
            </a:r>
            <a:r>
              <a:rPr lang="de-DE" sz="1200" b="1" dirty="0" err="1"/>
              <a:t>of</a:t>
            </a:r>
            <a:r>
              <a:rPr lang="de-DE" sz="1200" b="1" dirty="0"/>
              <a:t> </a:t>
            </a:r>
            <a:r>
              <a:rPr lang="de-DE" sz="1200" b="1" dirty="0" err="1"/>
              <a:t>terms</a:t>
            </a:r>
            <a:r>
              <a:rPr lang="de-DE" sz="1200" b="1" dirty="0"/>
              <a:t> and </a:t>
            </a:r>
            <a:r>
              <a:rPr lang="de-DE" sz="1200" b="1" dirty="0" err="1"/>
              <a:t>conditions</a:t>
            </a:r>
            <a:r>
              <a:rPr lang="de-DE" sz="1200" b="1" dirty="0"/>
              <a:t> (large </a:t>
            </a:r>
            <a:r>
              <a:rPr lang="de-DE" sz="1200" b="1" dirty="0" err="1"/>
              <a:t>bargaing</a:t>
            </a:r>
            <a:r>
              <a:rPr lang="de-DE" sz="1200" b="1" dirty="0"/>
              <a:t> power)</a:t>
            </a:r>
          </a:p>
        </p:txBody>
      </p:sp>
      <p:grpSp>
        <p:nvGrpSpPr>
          <p:cNvPr id="25" name="Gruppieren 24">
            <a:extLst>
              <a:ext uri="{FF2B5EF4-FFF2-40B4-BE49-F238E27FC236}">
                <a16:creationId xmlns:a16="http://schemas.microsoft.com/office/drawing/2014/main" id="{CEAFAECA-8751-18AE-6DBB-B25622DCBBD2}"/>
              </a:ext>
            </a:extLst>
          </p:cNvPr>
          <p:cNvGrpSpPr/>
          <p:nvPr/>
        </p:nvGrpSpPr>
        <p:grpSpPr>
          <a:xfrm>
            <a:off x="4828479" y="1234441"/>
            <a:ext cx="3881937" cy="3619458"/>
            <a:chOff x="4828479" y="1234441"/>
            <a:chExt cx="3881937" cy="3619458"/>
          </a:xfrm>
        </p:grpSpPr>
        <p:grpSp>
          <p:nvGrpSpPr>
            <p:cNvPr id="18" name="Gruppieren 17">
              <a:extLst>
                <a:ext uri="{FF2B5EF4-FFF2-40B4-BE49-F238E27FC236}">
                  <a16:creationId xmlns:a16="http://schemas.microsoft.com/office/drawing/2014/main" id="{EC4B540D-D35A-6844-44C4-BBD0A5415CC0}"/>
                </a:ext>
              </a:extLst>
            </p:cNvPr>
            <p:cNvGrpSpPr/>
            <p:nvPr/>
          </p:nvGrpSpPr>
          <p:grpSpPr>
            <a:xfrm>
              <a:off x="4828479" y="1234441"/>
              <a:ext cx="3881937" cy="3619458"/>
              <a:chOff x="4828479" y="1234441"/>
              <a:chExt cx="3881937" cy="3619458"/>
            </a:xfrm>
          </p:grpSpPr>
          <p:pic>
            <p:nvPicPr>
              <p:cNvPr id="11" name="Grafik 10">
                <a:extLst>
                  <a:ext uri="{FF2B5EF4-FFF2-40B4-BE49-F238E27FC236}">
                    <a16:creationId xmlns:a16="http://schemas.microsoft.com/office/drawing/2014/main" id="{B064B5C3-D005-75DE-6641-C9F24D3FADCA}"/>
                  </a:ext>
                </a:extLst>
              </p:cNvPr>
              <p:cNvPicPr>
                <a:picLocks noChangeAspect="1"/>
              </p:cNvPicPr>
              <p:nvPr/>
            </p:nvPicPr>
            <p:blipFill>
              <a:blip r:embed="rId4"/>
              <a:stretch>
                <a:fillRect/>
              </a:stretch>
            </p:blipFill>
            <p:spPr>
              <a:xfrm>
                <a:off x="4828479" y="1234441"/>
                <a:ext cx="3881937" cy="3619458"/>
              </a:xfrm>
              <a:prstGeom prst="rect">
                <a:avLst/>
              </a:prstGeom>
            </p:spPr>
          </p:pic>
          <p:sp>
            <p:nvSpPr>
              <p:cNvPr id="17" name="Rechteck 16">
                <a:extLst>
                  <a:ext uri="{FF2B5EF4-FFF2-40B4-BE49-F238E27FC236}">
                    <a16:creationId xmlns:a16="http://schemas.microsoft.com/office/drawing/2014/main" id="{B39447DE-135C-A3B1-8FA9-53B03D3E957D}"/>
                  </a:ext>
                </a:extLst>
              </p:cNvPr>
              <p:cNvSpPr/>
              <p:nvPr/>
            </p:nvSpPr>
            <p:spPr>
              <a:xfrm>
                <a:off x="5932800" y="1273638"/>
                <a:ext cx="1850400" cy="173562"/>
              </a:xfrm>
              <a:prstGeom prst="rect">
                <a:avLst/>
              </a:prstGeom>
              <a:solidFill>
                <a:srgbClr val="E0E0E0"/>
              </a:solidFill>
              <a:ln>
                <a:solidFill>
                  <a:srgbClr val="E0E0E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9" name="Rechteck 18">
              <a:extLst>
                <a:ext uri="{FF2B5EF4-FFF2-40B4-BE49-F238E27FC236}">
                  <a16:creationId xmlns:a16="http://schemas.microsoft.com/office/drawing/2014/main" id="{AA0C0424-8850-7FA1-825B-41EE6E21E46B}"/>
                </a:ext>
              </a:extLst>
            </p:cNvPr>
            <p:cNvSpPr/>
            <p:nvPr/>
          </p:nvSpPr>
          <p:spPr>
            <a:xfrm>
              <a:off x="7027200" y="1684800"/>
              <a:ext cx="1216800" cy="468000"/>
            </a:xfrm>
            <a:prstGeom prst="rect">
              <a:avLst/>
            </a:prstGeom>
            <a:solidFill>
              <a:srgbClr val="F4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a:extLst>
                <a:ext uri="{FF2B5EF4-FFF2-40B4-BE49-F238E27FC236}">
                  <a16:creationId xmlns:a16="http://schemas.microsoft.com/office/drawing/2014/main" id="{3980DDBB-6D10-D42A-DBBD-2A5CD451B98E}"/>
                </a:ext>
              </a:extLst>
            </p:cNvPr>
            <p:cNvSpPr/>
            <p:nvPr/>
          </p:nvSpPr>
          <p:spPr>
            <a:xfrm>
              <a:off x="7754400" y="3405600"/>
              <a:ext cx="936000" cy="464262"/>
            </a:xfrm>
            <a:prstGeom prst="rect">
              <a:avLst/>
            </a:prstGeom>
            <a:solidFill>
              <a:srgbClr val="E0E0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a:extLst>
                <a:ext uri="{FF2B5EF4-FFF2-40B4-BE49-F238E27FC236}">
                  <a16:creationId xmlns:a16="http://schemas.microsoft.com/office/drawing/2014/main" id="{33B101BE-685E-F876-FE33-391B360235B6}"/>
                </a:ext>
              </a:extLst>
            </p:cNvPr>
            <p:cNvSpPr/>
            <p:nvPr/>
          </p:nvSpPr>
          <p:spPr>
            <a:xfrm>
              <a:off x="5025600" y="3321844"/>
              <a:ext cx="829894" cy="548018"/>
            </a:xfrm>
            <a:prstGeom prst="rect">
              <a:avLst/>
            </a:prstGeom>
            <a:solidFill>
              <a:srgbClr val="E0E0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a:extLst>
                <a:ext uri="{FF2B5EF4-FFF2-40B4-BE49-F238E27FC236}">
                  <a16:creationId xmlns:a16="http://schemas.microsoft.com/office/drawing/2014/main" id="{90D2C2A1-A3CA-9BB5-CED1-D1457FCA236C}"/>
                </a:ext>
              </a:extLst>
            </p:cNvPr>
            <p:cNvSpPr/>
            <p:nvPr/>
          </p:nvSpPr>
          <p:spPr>
            <a:xfrm>
              <a:off x="5166094" y="3707606"/>
              <a:ext cx="829894" cy="162256"/>
            </a:xfrm>
            <a:prstGeom prst="rect">
              <a:avLst/>
            </a:prstGeom>
            <a:solidFill>
              <a:srgbClr val="E0E0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Rechteck 22">
              <a:extLst>
                <a:ext uri="{FF2B5EF4-FFF2-40B4-BE49-F238E27FC236}">
                  <a16:creationId xmlns:a16="http://schemas.microsoft.com/office/drawing/2014/main" id="{3A164B17-E261-8386-2F72-A535E1BD58DA}"/>
                </a:ext>
              </a:extLst>
            </p:cNvPr>
            <p:cNvSpPr/>
            <p:nvPr/>
          </p:nvSpPr>
          <p:spPr>
            <a:xfrm>
              <a:off x="5855494" y="3321844"/>
              <a:ext cx="140494" cy="162256"/>
            </a:xfrm>
            <a:prstGeom prst="rect">
              <a:avLst/>
            </a:prstGeom>
            <a:solidFill>
              <a:srgbClr val="99999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eck 23">
              <a:extLst>
                <a:ext uri="{FF2B5EF4-FFF2-40B4-BE49-F238E27FC236}">
                  <a16:creationId xmlns:a16="http://schemas.microsoft.com/office/drawing/2014/main" id="{471162A8-FD3A-597F-227B-FA55A3E8CBD4}"/>
                </a:ext>
              </a:extLst>
            </p:cNvPr>
            <p:cNvSpPr/>
            <p:nvPr/>
          </p:nvSpPr>
          <p:spPr>
            <a:xfrm>
              <a:off x="5025600" y="1731812"/>
              <a:ext cx="970388" cy="548017"/>
            </a:xfrm>
            <a:prstGeom prst="rect">
              <a:avLst/>
            </a:prstGeom>
            <a:solidFill>
              <a:srgbClr val="E0E0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6" name="Textfeld 25">
            <a:extLst>
              <a:ext uri="{FF2B5EF4-FFF2-40B4-BE49-F238E27FC236}">
                <a16:creationId xmlns:a16="http://schemas.microsoft.com/office/drawing/2014/main" id="{CC4C2C46-1894-BCE4-9291-BBB427E5E733}"/>
              </a:ext>
            </a:extLst>
          </p:cNvPr>
          <p:cNvSpPr txBox="1"/>
          <p:nvPr/>
        </p:nvSpPr>
        <p:spPr>
          <a:xfrm>
            <a:off x="4855990" y="1530940"/>
            <a:ext cx="1042988" cy="523220"/>
          </a:xfrm>
          <a:prstGeom prst="rect">
            <a:avLst/>
          </a:prstGeom>
          <a:noFill/>
        </p:spPr>
        <p:txBody>
          <a:bodyPr wrap="square" rtlCol="0">
            <a:spAutoFit/>
          </a:bodyPr>
          <a:lstStyle/>
          <a:p>
            <a:r>
              <a:rPr lang="de-DE" sz="1400" b="1" dirty="0">
                <a:latin typeface="+mj-lt"/>
              </a:rPr>
              <a:t>Revenue</a:t>
            </a:r>
            <a:br>
              <a:rPr lang="de-DE" sz="1400" b="1" dirty="0">
                <a:latin typeface="+mj-lt"/>
              </a:rPr>
            </a:br>
            <a:r>
              <a:rPr lang="de-DE" sz="1400" b="1" dirty="0">
                <a:latin typeface="+mj-lt"/>
              </a:rPr>
              <a:t>Margin</a:t>
            </a:r>
          </a:p>
        </p:txBody>
      </p:sp>
      <p:cxnSp>
        <p:nvCxnSpPr>
          <p:cNvPr id="28" name="Gerader Verbinder 27">
            <a:extLst>
              <a:ext uri="{FF2B5EF4-FFF2-40B4-BE49-F238E27FC236}">
                <a16:creationId xmlns:a16="http://schemas.microsoft.com/office/drawing/2014/main" id="{CF285BA9-D3CF-6993-E846-C500E430800D}"/>
              </a:ext>
            </a:extLst>
          </p:cNvPr>
          <p:cNvCxnSpPr>
            <a:cxnSpLocks/>
          </p:cNvCxnSpPr>
          <p:nvPr/>
        </p:nvCxnSpPr>
        <p:spPr>
          <a:xfrm flipH="1">
            <a:off x="5918994" y="1798596"/>
            <a:ext cx="728350" cy="0"/>
          </a:xfrm>
          <a:prstGeom prst="line">
            <a:avLst/>
          </a:prstGeom>
          <a:ln>
            <a:solidFill>
              <a:schemeClr val="tx2"/>
            </a:solidFill>
            <a:headEnd type="oval"/>
          </a:ln>
        </p:spPr>
        <p:style>
          <a:lnRef idx="1">
            <a:schemeClr val="accent1"/>
          </a:lnRef>
          <a:fillRef idx="0">
            <a:schemeClr val="accent1"/>
          </a:fillRef>
          <a:effectRef idx="0">
            <a:schemeClr val="accent1"/>
          </a:effectRef>
          <a:fontRef idx="minor">
            <a:schemeClr val="tx1"/>
          </a:fontRef>
        </p:style>
      </p:cxnSp>
      <p:cxnSp>
        <p:nvCxnSpPr>
          <p:cNvPr id="31" name="Gerader Verbinder 30">
            <a:extLst>
              <a:ext uri="{FF2B5EF4-FFF2-40B4-BE49-F238E27FC236}">
                <a16:creationId xmlns:a16="http://schemas.microsoft.com/office/drawing/2014/main" id="{ED449400-DBBA-8280-B0ED-64BBEF5209AE}"/>
              </a:ext>
            </a:extLst>
          </p:cNvPr>
          <p:cNvCxnSpPr>
            <a:cxnSpLocks/>
          </p:cNvCxnSpPr>
          <p:nvPr/>
        </p:nvCxnSpPr>
        <p:spPr>
          <a:xfrm>
            <a:off x="7375694" y="2279829"/>
            <a:ext cx="259906" cy="0"/>
          </a:xfrm>
          <a:prstGeom prst="line">
            <a:avLst/>
          </a:prstGeom>
          <a:ln>
            <a:solidFill>
              <a:schemeClr val="tx2"/>
            </a:solidFill>
            <a:headEnd type="oval"/>
          </a:ln>
        </p:spPr>
        <p:style>
          <a:lnRef idx="1">
            <a:schemeClr val="accent1"/>
          </a:lnRef>
          <a:fillRef idx="0">
            <a:schemeClr val="accent1"/>
          </a:fillRef>
          <a:effectRef idx="0">
            <a:schemeClr val="accent1"/>
          </a:effectRef>
          <a:fontRef idx="minor">
            <a:schemeClr val="tx1"/>
          </a:fontRef>
        </p:style>
      </p:cxnSp>
      <p:sp>
        <p:nvSpPr>
          <p:cNvPr id="33" name="Textfeld 32">
            <a:extLst>
              <a:ext uri="{FF2B5EF4-FFF2-40B4-BE49-F238E27FC236}">
                <a16:creationId xmlns:a16="http://schemas.microsoft.com/office/drawing/2014/main" id="{CB80B272-194A-37CE-70F8-11117767F516}"/>
              </a:ext>
            </a:extLst>
          </p:cNvPr>
          <p:cNvSpPr txBox="1"/>
          <p:nvPr/>
        </p:nvSpPr>
        <p:spPr>
          <a:xfrm>
            <a:off x="7546450" y="2217756"/>
            <a:ext cx="927216" cy="523220"/>
          </a:xfrm>
          <a:prstGeom prst="rect">
            <a:avLst/>
          </a:prstGeom>
          <a:noFill/>
        </p:spPr>
        <p:txBody>
          <a:bodyPr wrap="square" rtlCol="0">
            <a:spAutoFit/>
          </a:bodyPr>
          <a:lstStyle/>
          <a:p>
            <a:r>
              <a:rPr lang="de-DE" sz="1400" b="1" dirty="0">
                <a:latin typeface="+mj-lt"/>
              </a:rPr>
              <a:t>Revenue</a:t>
            </a:r>
            <a:br>
              <a:rPr lang="de-DE" sz="1400" b="1" dirty="0">
                <a:latin typeface="+mj-lt"/>
              </a:rPr>
            </a:br>
            <a:r>
              <a:rPr lang="de-DE" sz="1400" b="1" dirty="0">
                <a:latin typeface="+mj-lt"/>
              </a:rPr>
              <a:t>Margin</a:t>
            </a:r>
          </a:p>
        </p:txBody>
      </p:sp>
      <p:sp>
        <p:nvSpPr>
          <p:cNvPr id="36" name="Flussdiagramm: Auszug 35">
            <a:extLst>
              <a:ext uri="{FF2B5EF4-FFF2-40B4-BE49-F238E27FC236}">
                <a16:creationId xmlns:a16="http://schemas.microsoft.com/office/drawing/2014/main" id="{3B766E8F-36A7-D65E-E7A8-7AB251017A32}"/>
              </a:ext>
            </a:extLst>
          </p:cNvPr>
          <p:cNvSpPr/>
          <p:nvPr/>
        </p:nvSpPr>
        <p:spPr>
          <a:xfrm flipV="1">
            <a:off x="5662345" y="1614308"/>
            <a:ext cx="135602" cy="135602"/>
          </a:xfrm>
          <a:prstGeom prst="flowChartExtra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Flussdiagramm: Auszug 36">
            <a:extLst>
              <a:ext uri="{FF2B5EF4-FFF2-40B4-BE49-F238E27FC236}">
                <a16:creationId xmlns:a16="http://schemas.microsoft.com/office/drawing/2014/main" id="{BE50C3D3-12A7-559D-4E1B-3B06992A071D}"/>
              </a:ext>
            </a:extLst>
          </p:cNvPr>
          <p:cNvSpPr/>
          <p:nvPr/>
        </p:nvSpPr>
        <p:spPr>
          <a:xfrm>
            <a:off x="5662345" y="1813448"/>
            <a:ext cx="135602" cy="135602"/>
          </a:xfrm>
          <a:prstGeom prst="flowChartExtract">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Flussdiagramm: Auszug 37">
            <a:extLst>
              <a:ext uri="{FF2B5EF4-FFF2-40B4-BE49-F238E27FC236}">
                <a16:creationId xmlns:a16="http://schemas.microsoft.com/office/drawing/2014/main" id="{7AC0CB2A-7973-AED0-C2E8-06A4E6A441A7}"/>
              </a:ext>
            </a:extLst>
          </p:cNvPr>
          <p:cNvSpPr/>
          <p:nvPr/>
        </p:nvSpPr>
        <p:spPr>
          <a:xfrm flipH="1">
            <a:off x="8346486" y="2340602"/>
            <a:ext cx="135602" cy="135602"/>
          </a:xfrm>
          <a:prstGeom prst="flowChartExtract">
            <a:avLst/>
          </a:prstGeom>
          <a:solidFill>
            <a:schemeClr val="accent6">
              <a:lumMod val="60000"/>
              <a:lumOff val="40000"/>
            </a:schemeClr>
          </a:solid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Flussdiagramm: Auszug 38">
            <a:extLst>
              <a:ext uri="{FF2B5EF4-FFF2-40B4-BE49-F238E27FC236}">
                <a16:creationId xmlns:a16="http://schemas.microsoft.com/office/drawing/2014/main" id="{5EF51BAC-AC87-8020-3C8D-3EAE2EADFB6F}"/>
              </a:ext>
            </a:extLst>
          </p:cNvPr>
          <p:cNvSpPr/>
          <p:nvPr/>
        </p:nvSpPr>
        <p:spPr>
          <a:xfrm flipH="1" flipV="1">
            <a:off x="8346486" y="2539742"/>
            <a:ext cx="135602" cy="135602"/>
          </a:xfrm>
          <a:prstGeom prst="flowChartExtract">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Textfeld 43">
            <a:extLst>
              <a:ext uri="{FF2B5EF4-FFF2-40B4-BE49-F238E27FC236}">
                <a16:creationId xmlns:a16="http://schemas.microsoft.com/office/drawing/2014/main" id="{C2A15941-166D-22C1-7236-B2AAE850FE56}"/>
              </a:ext>
            </a:extLst>
          </p:cNvPr>
          <p:cNvSpPr txBox="1"/>
          <p:nvPr/>
        </p:nvSpPr>
        <p:spPr>
          <a:xfrm>
            <a:off x="385574" y="4848379"/>
            <a:ext cx="3069741" cy="230832"/>
          </a:xfrm>
          <a:prstGeom prst="rect">
            <a:avLst/>
          </a:prstGeom>
          <a:noFill/>
        </p:spPr>
        <p:txBody>
          <a:bodyPr wrap="square" rtlCol="0">
            <a:spAutoFit/>
          </a:bodyPr>
          <a:lstStyle/>
          <a:p>
            <a:r>
              <a:rPr lang="de-DE" sz="900" dirty="0">
                <a:solidFill>
                  <a:schemeClr val="bg1">
                    <a:lumMod val="50000"/>
                  </a:schemeClr>
                </a:solidFill>
              </a:rPr>
              <a:t>Source: </a:t>
            </a:r>
            <a:r>
              <a:rPr lang="de-DE" sz="900" dirty="0">
                <a:solidFill>
                  <a:schemeClr val="bg1">
                    <a:lumMod val="50000"/>
                  </a:schemeClr>
                </a:solidFill>
                <a:hlinkClick r:id="rId5"/>
              </a:rPr>
              <a:t>BIG</a:t>
            </a:r>
            <a:endParaRPr lang="de-DE" sz="900" dirty="0">
              <a:solidFill>
                <a:schemeClr val="bg1">
                  <a:lumMod val="50000"/>
                </a:schemeClr>
              </a:solidFill>
            </a:endParaRPr>
          </a:p>
        </p:txBody>
      </p:sp>
    </p:spTree>
    <p:extLst>
      <p:ext uri="{BB962C8B-B14F-4D97-AF65-F5344CB8AC3E}">
        <p14:creationId xmlns:p14="http://schemas.microsoft.com/office/powerpoint/2010/main" val="944839611"/>
      </p:ext>
    </p:extLst>
  </p:cSld>
  <p:clrMapOvr>
    <a:masterClrMapping/>
  </p:clrMapOvr>
</p:sld>
</file>

<file path=ppt/theme/theme1.xml><?xml version="1.0" encoding="utf-8"?>
<a:theme xmlns:a="http://schemas.openxmlformats.org/drawingml/2006/main" name="Office-Design">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a356eb59-6f0e-40a8-a137-a585854b7495">
      <Terms xmlns="http://schemas.microsoft.com/office/infopath/2007/PartnerControls"/>
    </lcf76f155ced4ddcb4097134ff3c332f>
    <Howtouse xmlns="a356eb59-6f0e-40a8-a137-a585854b7495" xsi:nil="true"/>
    <TemplateType xmlns="a356eb59-6f0e-40a8-a137-a585854b7495" xsi:nil="true"/>
    <TaxCatchAll xmlns="f7c974c1-5ca4-4eb2-93e2-7e475373de9c"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42AC128151AA7469EE0CDE1D368E057" ma:contentTypeVersion="13" ma:contentTypeDescription="Create a new document." ma:contentTypeScope="" ma:versionID="2be8ad1a380424f553f759d9118a776a">
  <xsd:schema xmlns:xsd="http://www.w3.org/2001/XMLSchema" xmlns:xs="http://www.w3.org/2001/XMLSchema" xmlns:p="http://schemas.microsoft.com/office/2006/metadata/properties" xmlns:ns2="a356eb59-6f0e-40a8-a137-a585854b7495" xmlns:ns3="f7c974c1-5ca4-4eb2-93e2-7e475373de9c" targetNamespace="http://schemas.microsoft.com/office/2006/metadata/properties" ma:root="true" ma:fieldsID="c819869d263fb718651ed35b63737991" ns2:_="" ns3:_="">
    <xsd:import namespace="a356eb59-6f0e-40a8-a137-a585854b7495"/>
    <xsd:import namespace="f7c974c1-5ca4-4eb2-93e2-7e475373de9c"/>
    <xsd:element name="properties">
      <xsd:complexType>
        <xsd:sequence>
          <xsd:element name="documentManagement">
            <xsd:complexType>
              <xsd:all>
                <xsd:element ref="ns2:TemplateType" minOccurs="0"/>
                <xsd:element ref="ns2:Howtouse" minOccurs="0"/>
                <xsd:element ref="ns2:MediaServiceMetadata" minOccurs="0"/>
                <xsd:element ref="ns2:MediaServiceFastMetadata" minOccurs="0"/>
                <xsd:element ref="ns2:MediaServiceAutoTags" minOccurs="0"/>
                <xsd:element ref="ns2:MediaServiceDateTaken"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56eb59-6f0e-40a8-a137-a585854b7495" elementFormDefault="qualified">
    <xsd:import namespace="http://schemas.microsoft.com/office/2006/documentManagement/types"/>
    <xsd:import namespace="http://schemas.microsoft.com/office/infopath/2007/PartnerControls"/>
    <xsd:element name="TemplateType" ma:index="8" nillable="true" ma:displayName="Template Type" ma:format="Dropdown" ma:internalName="TemplateType">
      <xsd:simpleType>
        <xsd:restriction base="dms:Choice">
          <xsd:enumeration value="Presentation"/>
          <xsd:enumeration value="Video Background"/>
        </xsd:restriction>
      </xsd:simpleType>
    </xsd:element>
    <xsd:element name="Howtouse" ma:index="9" nillable="true" ma:displayName="How to use" ma:format="Dropdown" ma:internalName="Howtouse">
      <xsd:simpleType>
        <xsd:restriction base="dms:Text">
          <xsd:maxLength value="255"/>
        </xsd:restriction>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8be93dfd-edcf-4440-91cd-8c3c7c2d9bf4"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7c974c1-5ca4-4eb2-93e2-7e475373de9c"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9b5758b2-9c75-4b0e-a452-93ee81db82da}" ma:internalName="TaxCatchAll" ma:showField="CatchAllData" ma:web="f7c974c1-5ca4-4eb2-93e2-7e475373de9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3C1D7F1-6B2C-42EE-B51D-884B1C2875D1}">
  <ds:schemaRefs>
    <ds:schemaRef ds:uri="http://schemas.microsoft.com/office/2006/metadata/properties"/>
    <ds:schemaRef ds:uri="http://schemas.microsoft.com/office/infopath/2007/PartnerControls"/>
    <ds:schemaRef ds:uri="a356eb59-6f0e-40a8-a137-a585854b7495"/>
    <ds:schemaRef ds:uri="f7c974c1-5ca4-4eb2-93e2-7e475373de9c"/>
  </ds:schemaRefs>
</ds:datastoreItem>
</file>

<file path=customXml/itemProps2.xml><?xml version="1.0" encoding="utf-8"?>
<ds:datastoreItem xmlns:ds="http://schemas.openxmlformats.org/officeDocument/2006/customXml" ds:itemID="{B572D077-C9AA-4805-8C88-F1390F864120}">
  <ds:schemaRefs>
    <ds:schemaRef ds:uri="http://schemas.microsoft.com/sharepoint/v3/contenttype/forms"/>
  </ds:schemaRefs>
</ds:datastoreItem>
</file>

<file path=customXml/itemProps3.xml><?xml version="1.0" encoding="utf-8"?>
<ds:datastoreItem xmlns:ds="http://schemas.openxmlformats.org/officeDocument/2006/customXml" ds:itemID="{A8CE1E09-C946-434B-90EE-1D90EF456E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356eb59-6f0e-40a8-a137-a585854b7495"/>
    <ds:schemaRef ds:uri="f7c974c1-5ca4-4eb2-93e2-7e475373de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2820</Words>
  <Application>Microsoft Office PowerPoint</Application>
  <PresentationFormat>Bildschirmpräsentation (16:9)</PresentationFormat>
  <Paragraphs>391</Paragraphs>
  <Slides>26</Slides>
  <Notes>12</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26</vt:i4>
      </vt:variant>
    </vt:vector>
  </HeadingPairs>
  <TitlesOfParts>
    <vt:vector size="31" baseType="lpstr">
      <vt:lpstr>Arial</vt:lpstr>
      <vt:lpstr>Calibri</vt:lpstr>
      <vt:lpstr>Calibri Light</vt:lpstr>
      <vt:lpstr>Wingdings</vt:lpstr>
      <vt:lpstr>Office-Design</vt:lpstr>
      <vt:lpstr>PowerPoint-Präsentation</vt:lpstr>
      <vt:lpstr>Outline</vt:lpstr>
      <vt:lpstr>Python-powered Financial Analysis engine &amp; Dashboard</vt:lpstr>
      <vt:lpstr>PowerPoint-Präsentation</vt:lpstr>
      <vt:lpstr>Business Model</vt:lpstr>
      <vt:lpstr>Background Analysis</vt:lpstr>
      <vt:lpstr>Comparison Brand &amp; Product Portfolio</vt:lpstr>
      <vt:lpstr>Market share Net Operating Revenue</vt:lpstr>
      <vt:lpstr>Business model: bottling partners</vt:lpstr>
      <vt:lpstr>BUSiness Model Canvas</vt:lpstr>
      <vt:lpstr>Implementation</vt:lpstr>
      <vt:lpstr>Overview: Data Pipeline of the MVP</vt:lpstr>
      <vt:lpstr>Dashboard DEMO &amp; Ratio Analysis</vt:lpstr>
      <vt:lpstr>Comparative Financial &amp; Accounting Analysis</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Conclusion </vt:lpstr>
      <vt:lpstr>Key Insights</vt:lpstr>
      <vt:lpstr>THANKS FOR  YOUR ATTENTION </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Microsoft Office-Anwender</dc:creator>
  <cp:lastModifiedBy>Marius Gnoth</cp:lastModifiedBy>
  <cp:revision>477</cp:revision>
  <dcterms:created xsi:type="dcterms:W3CDTF">2019-02-15T13:15:02Z</dcterms:created>
  <dcterms:modified xsi:type="dcterms:W3CDTF">2023-11-23T13:55:17Z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0x010100142AC128151AA7469EE0CDE1D368E057</vt:lpwstr>
  </property>
</Properties>
</file>